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7010400" cy="9296400"/>
  <p:embeddedFontLs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CBE2164-5EB5-4568-9676-D0BFE4D486C2}">
  <a:tblStyle styleId="{CCBE2164-5EB5-4568-9676-D0BFE4D486C2}" styleName="Table_0">
    <a:wholeTbl>
      <a:tcTxStyle b="off" i="off">
        <a:font>
          <a:latin typeface="Century Gothic"/>
          <a:ea typeface="Century Gothic"/>
          <a:cs typeface="Century Gothic"/>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0C197BFA-3038-4AFD-AA34-1E9A8B5D6EA0}"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4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299" cy="418337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330630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 name="Shape 20"/>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 name="Shape 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 name="Shape 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1" name="Shape 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5" name="Shape 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5" name="Shape 1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4973051" y="3600451"/>
            <a:ext cx="3713747" cy="982244"/>
          </a:xfrm>
          <a:prstGeom prst="rect">
            <a:avLst/>
          </a:prstGeom>
          <a:noFill/>
          <a:ln>
            <a:noFill/>
          </a:ln>
        </p:spPr>
        <p:txBody>
          <a:bodyPr lIns="91425" tIns="91425" rIns="91425" bIns="91425" anchor="t" anchorCtr="0"/>
          <a:lstStyle>
            <a:lvl1pPr marL="0" marR="0" lvl="0" indent="0" algn="l" rtl="0">
              <a:spcBef>
                <a:spcPts val="0"/>
              </a:spcBef>
              <a:buClr>
                <a:srgbClr val="6A3626"/>
              </a:buClr>
              <a:buFont typeface="Century Gothic"/>
              <a:buNone/>
              <a:defRPr sz="2200" b="1" i="0" u="none" strike="noStrike" cap="none">
                <a:solidFill>
                  <a:srgbClr val="6A3626"/>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subTitle" idx="1"/>
          </p:nvPr>
        </p:nvSpPr>
        <p:spPr>
          <a:xfrm>
            <a:off x="6122737" y="5494423"/>
            <a:ext cx="2564063" cy="788736"/>
          </a:xfrm>
          <a:prstGeom prst="rect">
            <a:avLst/>
          </a:prstGeom>
          <a:noFill/>
          <a:ln>
            <a:noFill/>
          </a:ln>
        </p:spPr>
        <p:txBody>
          <a:bodyPr lIns="91425" tIns="91425" rIns="91425" bIns="91425" anchor="t" anchorCtr="0"/>
          <a:lstStyle>
            <a:lvl1pPr marL="0" marR="0" lvl="0" indent="0" algn="r" rtl="0">
              <a:lnSpc>
                <a:spcPct val="142857"/>
              </a:lnSpc>
              <a:spcBef>
                <a:spcPts val="0"/>
              </a:spcBef>
              <a:buClr>
                <a:srgbClr val="BD4B23"/>
              </a:buClr>
              <a:buFont typeface="Arial"/>
              <a:buNone/>
              <a:defRPr sz="1400" b="0" i="0" u="none" strike="noStrike" cap="none">
                <a:solidFill>
                  <a:srgbClr val="BD4B23"/>
                </a:solidFill>
                <a:latin typeface="Century Gothic"/>
                <a:ea typeface="Century Gothic"/>
                <a:cs typeface="Century Gothic"/>
                <a:sym typeface="Century Gothic"/>
              </a:defRPr>
            </a:lvl1pPr>
            <a:lvl2pPr marL="457200" marR="0" lvl="1" indent="0" algn="ctr" rtl="0">
              <a:spcBef>
                <a:spcPts val="560"/>
              </a:spcBef>
              <a:buClr>
                <a:srgbClr val="8B8B8D"/>
              </a:buClr>
              <a:buFont typeface="Arial"/>
              <a:buNone/>
              <a:defRPr sz="2800" b="0" i="0" u="none" strike="noStrike" cap="none">
                <a:solidFill>
                  <a:srgbClr val="8B8B8D"/>
                </a:solidFill>
                <a:latin typeface="Century Gothic"/>
                <a:ea typeface="Century Gothic"/>
                <a:cs typeface="Century Gothic"/>
                <a:sym typeface="Century Gothic"/>
              </a:defRPr>
            </a:lvl2pPr>
            <a:lvl3pPr marL="914400" marR="0" lvl="2" indent="0" algn="ctr" rtl="0">
              <a:spcBef>
                <a:spcPts val="480"/>
              </a:spcBef>
              <a:buClr>
                <a:srgbClr val="8B8B8D"/>
              </a:buClr>
              <a:buFont typeface="Arial"/>
              <a:buNone/>
              <a:defRPr sz="2400" b="0" i="0" u="none" strike="noStrike" cap="none">
                <a:solidFill>
                  <a:srgbClr val="8B8B8D"/>
                </a:solidFill>
                <a:latin typeface="Century Gothic"/>
                <a:ea typeface="Century Gothic"/>
                <a:cs typeface="Century Gothic"/>
                <a:sym typeface="Century Gothic"/>
              </a:defRPr>
            </a:lvl3pPr>
            <a:lvl4pPr marL="1371600" marR="0" lvl="3"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4pPr>
            <a:lvl5pPr marL="1828800" marR="0" lvl="4"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5pPr>
            <a:lvl6pPr marL="2286000" marR="0" lvl="5"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6pPr>
            <a:lvl7pPr marL="2743200" marR="0" lvl="6"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7pPr>
            <a:lvl8pPr marL="3200400" marR="0" lvl="7"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8pPr>
            <a:lvl9pPr marL="3657600" marR="0" lvl="8"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9pPr>
          </a:lstStyle>
          <a:p>
            <a:endParaRPr/>
          </a:p>
        </p:txBody>
      </p:sp>
      <p:sp>
        <p:nvSpPr>
          <p:cNvPr id="9" name="Shape 9"/>
          <p:cNvSpPr txBox="1">
            <a:spLocks noGrp="1"/>
          </p:cNvSpPr>
          <p:nvPr>
            <p:ph type="body" idx="2"/>
          </p:nvPr>
        </p:nvSpPr>
        <p:spPr>
          <a:xfrm>
            <a:off x="1497012" y="393702"/>
            <a:ext cx="2757486" cy="3389312"/>
          </a:xfrm>
          <a:prstGeom prst="rect">
            <a:avLst/>
          </a:prstGeom>
          <a:noFill/>
          <a:ln>
            <a:noFill/>
          </a:ln>
        </p:spPr>
        <p:txBody>
          <a:bodyPr lIns="91425" tIns="91425" rIns="91425" bIns="91425" anchor="t" anchorCtr="0"/>
          <a:lstStyle>
            <a:lvl1pPr marL="0" marR="0" lvl="0" indent="0" algn="r" rtl="0">
              <a:lnSpc>
                <a:spcPct val="120000"/>
              </a:lnSpc>
              <a:spcBef>
                <a:spcPts val="280"/>
              </a:spcBef>
              <a:buClr>
                <a:srgbClr val="BD4B23"/>
              </a:buClr>
              <a:buFont typeface="Arial"/>
              <a:buNone/>
              <a:defRPr sz="1400" b="0" i="0" u="none" strike="noStrike" cap="none">
                <a:solidFill>
                  <a:srgbClr val="BD4B23"/>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0" name="Shape 10"/>
          <p:cNvSpPr txBox="1">
            <a:spLocks noGrp="1"/>
          </p:cNvSpPr>
          <p:nvPr>
            <p:ph type="body" idx="3"/>
          </p:nvPr>
        </p:nvSpPr>
        <p:spPr>
          <a:xfrm>
            <a:off x="2753896" y="6029325"/>
            <a:ext cx="1500604" cy="547097"/>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7"/>
            <a:ext cx="4038599" cy="687887"/>
          </a:xfrm>
          <a:prstGeom prst="rect">
            <a:avLst/>
          </a:prstGeom>
          <a:noFill/>
          <a:ln>
            <a:noFill/>
          </a:ln>
        </p:spPr>
        <p:txBody>
          <a:bodyPr lIns="91425" tIns="91425" rIns="91425" bIns="91425" anchor="t" anchorCtr="0"/>
          <a:lstStyle>
            <a:lvl1pPr marL="0" marR="0" lvl="0" indent="0" algn="l" rtl="0">
              <a:lnSpc>
                <a:spcPct val="120000"/>
              </a:lnSpc>
              <a:spcBef>
                <a:spcPts val="0"/>
              </a:spcBef>
              <a:buClr>
                <a:srgbClr val="D67227"/>
              </a:buClr>
              <a:buFont typeface="Century Gothic"/>
              <a:buNone/>
              <a:defRPr sz="1700" b="0" i="0" u="none" strike="noStrike" cap="none">
                <a:solidFill>
                  <a:srgbClr val="D67227"/>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457200" y="1069474"/>
            <a:ext cx="4038599" cy="5056688"/>
          </a:xfrm>
          <a:prstGeom prst="rect">
            <a:avLst/>
          </a:prstGeom>
          <a:noFill/>
          <a:ln>
            <a:noFill/>
          </a:ln>
        </p:spPr>
        <p:txBody>
          <a:bodyPr lIns="91425" tIns="91425" rIns="91425" bIns="91425" anchor="t" anchorCtr="0"/>
          <a:lstStyle>
            <a:lvl1pPr marL="0" marR="0" lvl="0" indent="0" algn="l" rtl="0">
              <a:lnSpc>
                <a:spcPct val="120000"/>
              </a:lnSpc>
              <a:spcBef>
                <a:spcPts val="260"/>
              </a:spcBef>
              <a:buClr>
                <a:schemeClr val="dk1"/>
              </a:buClr>
              <a:buFont typeface="Arial"/>
              <a:buNone/>
              <a:defRPr sz="1300" b="0" i="0" u="none" strike="noStrike" cap="none">
                <a:solidFill>
                  <a:schemeClr val="dk1"/>
                </a:solidFill>
                <a:latin typeface="Avenir"/>
                <a:ea typeface="Avenir"/>
                <a:cs typeface="Avenir"/>
                <a:sym typeface="Avenir"/>
              </a:defRPr>
            </a:lvl1pPr>
            <a:lvl2pPr marL="742950" marR="0" lvl="1" indent="-209550" algn="l" rtl="0">
              <a:spcBef>
                <a:spcPts val="240"/>
              </a:spcBef>
              <a:buClr>
                <a:schemeClr val="dk1"/>
              </a:buClr>
              <a:buSzPct val="100000"/>
              <a:buFont typeface="Arial"/>
              <a:buChar char="•"/>
              <a:defRPr sz="1200" b="0" i="0" u="none" strike="noStrike" cap="none">
                <a:solidFill>
                  <a:schemeClr val="dk1"/>
                </a:solidFill>
                <a:latin typeface="Century Gothic"/>
                <a:ea typeface="Century Gothic"/>
                <a:cs typeface="Century Gothic"/>
                <a:sym typeface="Century Gothic"/>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Shape 14"/>
          <p:cNvSpPr txBox="1">
            <a:spLocks noGrp="1"/>
          </p:cNvSpPr>
          <p:nvPr>
            <p:ph type="body" idx="2"/>
          </p:nvPr>
        </p:nvSpPr>
        <p:spPr>
          <a:xfrm>
            <a:off x="4648200" y="1069474"/>
            <a:ext cx="4038599" cy="5056688"/>
          </a:xfrm>
          <a:prstGeom prst="rect">
            <a:avLst/>
          </a:prstGeom>
          <a:noFill/>
          <a:ln>
            <a:noFill/>
          </a:ln>
        </p:spPr>
        <p:txBody>
          <a:bodyPr lIns="91425" tIns="91425" rIns="91425" bIns="91425" anchor="t" anchorCtr="0"/>
          <a:lstStyle>
            <a:lvl1pPr marL="0" marR="0" lvl="0" indent="0" algn="l" rtl="0">
              <a:lnSpc>
                <a:spcPct val="120000"/>
              </a:lnSpc>
              <a:spcBef>
                <a:spcPts val="260"/>
              </a:spcBef>
              <a:buClr>
                <a:schemeClr val="dk1"/>
              </a:buClr>
              <a:buFont typeface="Arial"/>
              <a:buNone/>
              <a:defRPr sz="1300" b="0" i="0" u="none" strike="noStrike" cap="none">
                <a:solidFill>
                  <a:schemeClr val="dk1"/>
                </a:solidFill>
                <a:latin typeface="Avenir"/>
                <a:ea typeface="Avenir"/>
                <a:cs typeface="Avenir"/>
                <a:sym typeface="Avenir"/>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Shape 15"/>
          <p:cNvSpPr txBox="1">
            <a:spLocks noGrp="1"/>
          </p:cNvSpPr>
          <p:nvPr>
            <p:ph type="body" idx="3"/>
          </p:nvPr>
        </p:nvSpPr>
        <p:spPr>
          <a:xfrm>
            <a:off x="4648200" y="274639"/>
            <a:ext cx="4038599" cy="687387"/>
          </a:xfrm>
          <a:prstGeom prst="rect">
            <a:avLst/>
          </a:prstGeom>
          <a:noFill/>
          <a:ln>
            <a:noFill/>
          </a:ln>
        </p:spPr>
        <p:txBody>
          <a:bodyPr lIns="91425" tIns="91425" rIns="91425" bIns="91425" anchor="t" anchorCtr="0"/>
          <a:lstStyle>
            <a:lvl1pPr marL="0" marR="0" lvl="0" indent="0" algn="l" rtl="0">
              <a:lnSpc>
                <a:spcPct val="120000"/>
              </a:lnSpc>
              <a:spcBef>
                <a:spcPts val="0"/>
              </a:spcBef>
              <a:spcAft>
                <a:spcPts val="0"/>
              </a:spcAft>
              <a:buClr>
                <a:srgbClr val="D67227"/>
              </a:buClr>
              <a:buFont typeface="Arial"/>
              <a:buNone/>
              <a:defRPr sz="1700" b="0" i="0" u="none" strike="noStrike" cap="none">
                <a:solidFill>
                  <a:srgbClr val="D67227"/>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6" name="Shape 16"/>
          <p:cNvSpPr txBox="1">
            <a:spLocks noGrp="1"/>
          </p:cNvSpPr>
          <p:nvPr>
            <p:ph type="body" idx="4"/>
          </p:nvPr>
        </p:nvSpPr>
        <p:spPr>
          <a:xfrm>
            <a:off x="293688" y="6490119"/>
            <a:ext cx="708944" cy="365125"/>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7" name="Shape 17"/>
          <p:cNvSpPr txBox="1">
            <a:spLocks noGrp="1"/>
          </p:cNvSpPr>
          <p:nvPr>
            <p:ph type="body" idx="5"/>
          </p:nvPr>
        </p:nvSpPr>
        <p:spPr>
          <a:xfrm>
            <a:off x="8048374" y="6489701"/>
            <a:ext cx="774700" cy="365125"/>
          </a:xfrm>
          <a:prstGeom prst="rect">
            <a:avLst/>
          </a:prstGeom>
          <a:noFill/>
          <a:ln>
            <a:noFill/>
          </a:ln>
        </p:spPr>
        <p:txBody>
          <a:bodyPr lIns="91425" tIns="91425" rIns="91425" bIns="91425" anchor="t" anchorCtr="0"/>
          <a:lstStyle>
            <a:lvl1pPr marL="0" marR="0" lvl="0" indent="0" algn="r" rtl="0">
              <a:spcBef>
                <a:spcPts val="24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4889700" y="3729000"/>
            <a:ext cx="3888900" cy="1305000"/>
          </a:xfrm>
          <a:prstGeom prst="rect">
            <a:avLst/>
          </a:prstGeom>
          <a:noFill/>
          <a:ln>
            <a:noFill/>
          </a:ln>
        </p:spPr>
        <p:txBody>
          <a:bodyPr lIns="91425" tIns="45700" rIns="91425" bIns="45700" anchor="t" anchorCtr="0">
            <a:noAutofit/>
          </a:bodyPr>
          <a:lstStyle/>
          <a:p>
            <a:pPr marL="0" marR="0" lvl="0" indent="0" algn="ctr" rtl="0">
              <a:spcBef>
                <a:spcPts val="0"/>
              </a:spcBef>
              <a:buClr>
                <a:srgbClr val="6A3626"/>
              </a:buClr>
              <a:buSzPct val="25000"/>
              <a:buFont typeface="Century Gothic"/>
              <a:buNone/>
            </a:pPr>
            <a:r>
              <a:rPr lang="en-US" sz="1800" b="1" i="0" u="none" strike="noStrike" cap="none">
                <a:solidFill>
                  <a:srgbClr val="000000"/>
                </a:solidFill>
                <a:latin typeface="Century Gothic"/>
                <a:ea typeface="Century Gothic"/>
                <a:cs typeface="Century Gothic"/>
                <a:sym typeface="Century Gothic"/>
              </a:rPr>
              <a:t>Outil d’aide à la décision</a:t>
            </a:r>
            <a:r>
              <a:rPr lang="en-US" sz="1800">
                <a:solidFill>
                  <a:srgbClr val="000000"/>
                </a:solidFill>
              </a:rPr>
              <a:t>: Partager les objectifs aux soins intensifs</a:t>
            </a:r>
          </a:p>
        </p:txBody>
      </p:sp>
      <p:sp>
        <p:nvSpPr>
          <p:cNvPr id="23" name="Shape 23"/>
          <p:cNvSpPr txBox="1">
            <a:spLocks noGrp="1"/>
          </p:cNvSpPr>
          <p:nvPr>
            <p:ph type="subTitle" idx="1"/>
          </p:nvPr>
        </p:nvSpPr>
        <p:spPr>
          <a:xfrm>
            <a:off x="5634925" y="5664624"/>
            <a:ext cx="3227100" cy="1011900"/>
          </a:xfrm>
          <a:prstGeom prst="rect">
            <a:avLst/>
          </a:prstGeom>
          <a:noFill/>
          <a:ln>
            <a:noFill/>
          </a:ln>
        </p:spPr>
        <p:txBody>
          <a:bodyPr lIns="91425" tIns="45700" rIns="91425" bIns="45700" anchor="t" anchorCtr="0">
            <a:noAutofit/>
          </a:bodyPr>
          <a:lstStyle/>
          <a:p>
            <a:pPr marL="0" marR="0" lvl="0" indent="0" algn="l" rtl="0">
              <a:lnSpc>
                <a:spcPct val="142857"/>
              </a:lnSpc>
              <a:spcBef>
                <a:spcPts val="0"/>
              </a:spcBef>
              <a:spcAft>
                <a:spcPts val="0"/>
              </a:spcAft>
              <a:buClr>
                <a:srgbClr val="BF5826"/>
              </a:buClr>
              <a:buSzPct val="25000"/>
              <a:buFont typeface="Arial"/>
              <a:buNone/>
            </a:pPr>
            <a:r>
              <a:rPr lang="en-US">
                <a:solidFill>
                  <a:srgbClr val="000000"/>
                </a:solidFill>
              </a:rPr>
              <a:t>Pour les patients et leur famille </a:t>
            </a:r>
            <a:r>
              <a:rPr lang="en-US" sz="1400" b="0" i="0" u="none" strike="noStrike" cap="none">
                <a:solidFill>
                  <a:srgbClr val="000000"/>
                </a:solidFill>
                <a:latin typeface="Century Gothic"/>
                <a:ea typeface="Century Gothic"/>
                <a:cs typeface="Century Gothic"/>
                <a:sym typeface="Century Gothic"/>
              </a:rPr>
              <a:t> l’Unité des soins intensifs </a:t>
            </a:r>
            <a:r>
              <a:rPr lang="en-US">
                <a:solidFill>
                  <a:srgbClr val="000000"/>
                </a:solidFill>
              </a:rPr>
              <a:t>(USI)</a:t>
            </a:r>
          </a:p>
        </p:txBody>
      </p:sp>
      <p:sp>
        <p:nvSpPr>
          <p:cNvPr id="24" name="Shape 24"/>
          <p:cNvSpPr txBox="1">
            <a:spLocks noGrp="1"/>
          </p:cNvSpPr>
          <p:nvPr>
            <p:ph type="body" idx="2"/>
          </p:nvPr>
        </p:nvSpPr>
        <p:spPr>
          <a:xfrm>
            <a:off x="656925" y="393699"/>
            <a:ext cx="3597600" cy="4844100"/>
          </a:xfrm>
          <a:prstGeom prst="rect">
            <a:avLst/>
          </a:prstGeom>
          <a:noFill/>
          <a:ln>
            <a:noFill/>
          </a:ln>
        </p:spPr>
        <p:txBody>
          <a:bodyPr lIns="91425" tIns="45700" rIns="91425" bIns="45700" anchor="t" anchorCtr="0">
            <a:noAutofit/>
          </a:bodyPr>
          <a:lstStyle/>
          <a:p>
            <a:pPr marL="0" marR="0" lvl="0" indent="0" algn="l" rtl="0">
              <a:lnSpc>
                <a:spcPct val="100000"/>
              </a:lnSpc>
              <a:spcBef>
                <a:spcPts val="260"/>
              </a:spcBef>
              <a:spcAft>
                <a:spcPts val="0"/>
              </a:spcAft>
              <a:buClr>
                <a:srgbClr val="BF5826"/>
              </a:buClr>
              <a:buSzPct val="25000"/>
              <a:buFont typeface="Arial"/>
              <a:buNone/>
            </a:pPr>
            <a:r>
              <a:rPr lang="en-US" sz="1600" dirty="0" err="1">
                <a:solidFill>
                  <a:srgbClr val="000000"/>
                </a:solidFill>
              </a:rPr>
              <a:t>Cet</a:t>
            </a:r>
            <a:r>
              <a:rPr lang="en-US" sz="1600" dirty="0">
                <a:solidFill>
                  <a:srgbClr val="000000"/>
                </a:solidFill>
              </a:rPr>
              <a:t> </a:t>
            </a:r>
            <a:r>
              <a:rPr lang="en-US" sz="1600" dirty="0" err="1">
                <a:solidFill>
                  <a:srgbClr val="000000"/>
                </a:solidFill>
              </a:rPr>
              <a:t>outil</a:t>
            </a:r>
            <a:r>
              <a:rPr lang="en-US" sz="1600" dirty="0">
                <a:solidFill>
                  <a:srgbClr val="000000"/>
                </a:solidFill>
              </a:rPr>
              <a:t> </a:t>
            </a:r>
            <a:r>
              <a:rPr lang="en-US" sz="1600" dirty="0" err="1">
                <a:solidFill>
                  <a:srgbClr val="000000"/>
                </a:solidFill>
              </a:rPr>
              <a:t>d’aide</a:t>
            </a:r>
            <a:r>
              <a:rPr lang="en-US" sz="1600" dirty="0">
                <a:solidFill>
                  <a:srgbClr val="000000"/>
                </a:solidFill>
              </a:rPr>
              <a:t> à la </a:t>
            </a:r>
            <a:r>
              <a:rPr lang="en-US" sz="1600" dirty="0" err="1">
                <a:solidFill>
                  <a:srgbClr val="000000"/>
                </a:solidFill>
              </a:rPr>
              <a:t>décision</a:t>
            </a:r>
            <a:r>
              <a:rPr lang="en-US" sz="1600" dirty="0">
                <a:solidFill>
                  <a:srgbClr val="000000"/>
                </a:solidFill>
              </a:rPr>
              <a:t> a </a:t>
            </a:r>
            <a:r>
              <a:rPr lang="en-US" sz="1600" dirty="0" err="1">
                <a:solidFill>
                  <a:srgbClr val="000000"/>
                </a:solidFill>
              </a:rPr>
              <a:t>été</a:t>
            </a:r>
            <a:r>
              <a:rPr lang="en-US" sz="1600" dirty="0">
                <a:solidFill>
                  <a:srgbClr val="000000"/>
                </a:solidFill>
              </a:rPr>
              <a:t> </a:t>
            </a:r>
            <a:r>
              <a:rPr lang="en-US" sz="1600" dirty="0" err="1">
                <a:solidFill>
                  <a:srgbClr val="000000"/>
                </a:solidFill>
              </a:rPr>
              <a:t>développé</a:t>
            </a:r>
            <a:r>
              <a:rPr lang="en-US" sz="1600" dirty="0">
                <a:solidFill>
                  <a:srgbClr val="000000"/>
                </a:solidFill>
              </a:rPr>
              <a:t> avec des patients et </a:t>
            </a:r>
            <a:r>
              <a:rPr lang="en-US" sz="1600" dirty="0" err="1">
                <a:solidFill>
                  <a:srgbClr val="000000"/>
                </a:solidFill>
              </a:rPr>
              <a:t>leur</a:t>
            </a:r>
            <a:r>
              <a:rPr lang="en-US" sz="1600" dirty="0">
                <a:solidFill>
                  <a:srgbClr val="000000"/>
                </a:solidFill>
              </a:rPr>
              <a:t> </a:t>
            </a:r>
            <a:r>
              <a:rPr lang="en-US" sz="1600" dirty="0" err="1">
                <a:solidFill>
                  <a:srgbClr val="000000"/>
                </a:solidFill>
              </a:rPr>
              <a:t>famille</a:t>
            </a:r>
            <a:r>
              <a:rPr lang="en-US" sz="1600" dirty="0">
                <a:solidFill>
                  <a:srgbClr val="000000"/>
                </a:solidFill>
              </a:rPr>
              <a:t> à </a:t>
            </a:r>
            <a:r>
              <a:rPr lang="en-US" sz="1600" dirty="0" err="1">
                <a:solidFill>
                  <a:srgbClr val="000000"/>
                </a:solidFill>
              </a:rPr>
              <a:t>l’Unité</a:t>
            </a:r>
            <a:r>
              <a:rPr lang="en-US" sz="1600" dirty="0">
                <a:solidFill>
                  <a:srgbClr val="000000"/>
                </a:solidFill>
              </a:rPr>
              <a:t> des </a:t>
            </a:r>
            <a:r>
              <a:rPr lang="en-US" sz="1600" dirty="0" err="1">
                <a:solidFill>
                  <a:srgbClr val="000000"/>
                </a:solidFill>
              </a:rPr>
              <a:t>soins</a:t>
            </a:r>
            <a:r>
              <a:rPr lang="en-US" sz="1600" dirty="0">
                <a:solidFill>
                  <a:srgbClr val="000000"/>
                </a:solidFill>
              </a:rPr>
              <a:t> </a:t>
            </a:r>
            <a:r>
              <a:rPr lang="en-US" sz="1600" dirty="0" err="1">
                <a:solidFill>
                  <a:srgbClr val="000000"/>
                </a:solidFill>
              </a:rPr>
              <a:t>intensifs</a:t>
            </a:r>
            <a:r>
              <a:rPr lang="en-US" sz="1600" dirty="0">
                <a:solidFill>
                  <a:srgbClr val="000000"/>
                </a:solidFill>
              </a:rPr>
              <a:t> de </a:t>
            </a:r>
            <a:r>
              <a:rPr lang="en-US" sz="1600" dirty="0" err="1">
                <a:solidFill>
                  <a:srgbClr val="000000"/>
                </a:solidFill>
              </a:rPr>
              <a:t>l’Hôtel</a:t>
            </a:r>
            <a:r>
              <a:rPr lang="en-US" sz="1600" dirty="0">
                <a:solidFill>
                  <a:srgbClr val="000000"/>
                </a:solidFill>
              </a:rPr>
              <a:t> </a:t>
            </a:r>
            <a:r>
              <a:rPr lang="en-US" sz="1600" dirty="0" err="1">
                <a:solidFill>
                  <a:srgbClr val="000000"/>
                </a:solidFill>
              </a:rPr>
              <a:t>Dieu</a:t>
            </a:r>
            <a:r>
              <a:rPr lang="en-US" sz="1600" dirty="0">
                <a:solidFill>
                  <a:srgbClr val="000000"/>
                </a:solidFill>
              </a:rPr>
              <a:t> de </a:t>
            </a:r>
            <a:r>
              <a:rPr lang="en-US" sz="1600" dirty="0" err="1">
                <a:solidFill>
                  <a:srgbClr val="000000"/>
                </a:solidFill>
              </a:rPr>
              <a:t>Lévis</a:t>
            </a:r>
            <a:endParaRPr lang="en-US" sz="1600" dirty="0">
              <a:solidFill>
                <a:srgbClr val="000000"/>
              </a:solidFill>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buClr>
                <a:srgbClr val="BF5826"/>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p:txBody>
      </p:sp>
      <p:sp>
        <p:nvSpPr>
          <p:cNvPr id="25" name="Shape 25"/>
          <p:cNvSpPr txBox="1">
            <a:spLocks noGrp="1"/>
          </p:cNvSpPr>
          <p:nvPr>
            <p:ph type="body" idx="3"/>
          </p:nvPr>
        </p:nvSpPr>
        <p:spPr>
          <a:xfrm>
            <a:off x="546374" y="6029325"/>
            <a:ext cx="3708000" cy="54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D67227"/>
              </a:buClr>
              <a:buSzPct val="25000"/>
              <a:buFont typeface="Arial"/>
              <a:buNone/>
            </a:pPr>
            <a:r>
              <a:rPr lang="en-US" sz="1600" b="0" i="0" u="none" strike="noStrike" cap="none">
                <a:solidFill>
                  <a:srgbClr val="000000"/>
                </a:solidFill>
                <a:latin typeface="Avenir"/>
                <a:ea typeface="Avenir"/>
                <a:cs typeface="Avenir"/>
                <a:sym typeface="Avenir"/>
              </a:rPr>
              <a:t>Dernière mise à jour</a:t>
            </a:r>
            <a:r>
              <a:rPr lang="en-US" sz="1600">
                <a:solidFill>
                  <a:srgbClr val="000000"/>
                </a:solidFill>
              </a:rPr>
              <a:t> </a:t>
            </a:r>
            <a:r>
              <a:rPr lang="en-US" sz="1600" b="0" i="0" u="none" strike="noStrike" cap="none">
                <a:solidFill>
                  <a:srgbClr val="000000"/>
                </a:solidFill>
                <a:latin typeface="Avenir"/>
                <a:ea typeface="Avenir"/>
                <a:cs typeface="Avenir"/>
                <a:sym typeface="Avenir"/>
              </a:rPr>
              <a:t>le 2</a:t>
            </a:r>
            <a:r>
              <a:rPr lang="en-US" sz="1600">
                <a:solidFill>
                  <a:srgbClr val="000000"/>
                </a:solidFill>
                <a:latin typeface="Avenir"/>
                <a:ea typeface="Avenir"/>
                <a:cs typeface="Avenir"/>
                <a:sym typeface="Avenir"/>
              </a:rPr>
              <a:t>8</a:t>
            </a:r>
            <a:r>
              <a:rPr lang="en-US" sz="1600" b="0" i="0" u="none" strike="noStrike" cap="none">
                <a:solidFill>
                  <a:srgbClr val="000000"/>
                </a:solidFill>
                <a:latin typeface="Avenir"/>
                <a:ea typeface="Avenir"/>
                <a:cs typeface="Avenir"/>
                <a:sym typeface="Avenir"/>
              </a:rPr>
              <a:t> </a:t>
            </a:r>
            <a:r>
              <a:rPr lang="en-US" sz="1600">
                <a:solidFill>
                  <a:srgbClr val="000000"/>
                </a:solidFill>
                <a:latin typeface="Avenir"/>
                <a:ea typeface="Avenir"/>
                <a:cs typeface="Avenir"/>
                <a:sym typeface="Avenir"/>
              </a:rPr>
              <a:t>février 2017</a:t>
            </a:r>
            <a:r>
              <a:rPr lang="en-US" sz="1600" b="0" i="0" u="none" strike="noStrike" cap="none">
                <a:solidFill>
                  <a:srgbClr val="000000"/>
                </a:solidFill>
                <a:latin typeface="Avenir"/>
                <a:ea typeface="Avenir"/>
                <a:cs typeface="Avenir"/>
                <a:sym typeface="Avenir"/>
              </a:rPr>
              <a:t> </a:t>
            </a:r>
          </a:p>
        </p:txBody>
      </p:sp>
      <p:pic>
        <p:nvPicPr>
          <p:cNvPr id="26" name="Shape 26" descr=" Logo UL.png"/>
          <p:cNvPicPr preferRelativeResize="0"/>
          <p:nvPr/>
        </p:nvPicPr>
        <p:blipFill rotWithShape="1">
          <a:blip r:embed="rId3">
            <a:alphaModFix/>
          </a:blip>
          <a:srcRect/>
          <a:stretch/>
        </p:blipFill>
        <p:spPr>
          <a:xfrm>
            <a:off x="439849" y="3653780"/>
            <a:ext cx="1791000" cy="1233600"/>
          </a:xfrm>
          <a:prstGeom prst="rect">
            <a:avLst/>
          </a:prstGeom>
          <a:noFill/>
          <a:ln>
            <a:noFill/>
          </a:ln>
        </p:spPr>
      </p:pic>
      <p:pic>
        <p:nvPicPr>
          <p:cNvPr id="27" name="Shape 27" descr=" Logo RSR.png"/>
          <p:cNvPicPr preferRelativeResize="0"/>
          <p:nvPr/>
        </p:nvPicPr>
        <p:blipFill rotWithShape="1">
          <a:blip r:embed="rId4">
            <a:alphaModFix/>
          </a:blip>
          <a:srcRect/>
          <a:stretch/>
        </p:blipFill>
        <p:spPr>
          <a:xfrm>
            <a:off x="2869546" y="3617075"/>
            <a:ext cx="1135800" cy="1305000"/>
          </a:xfrm>
          <a:prstGeom prst="rect">
            <a:avLst/>
          </a:prstGeom>
          <a:noFill/>
          <a:ln>
            <a:noFill/>
          </a:ln>
        </p:spPr>
      </p:pic>
      <p:pic>
        <p:nvPicPr>
          <p:cNvPr id="28" name="Shape 28" descr=" Logo Fondation.png"/>
          <p:cNvPicPr preferRelativeResize="0"/>
          <p:nvPr/>
        </p:nvPicPr>
        <p:blipFill rotWithShape="1">
          <a:blip r:embed="rId5">
            <a:alphaModFix/>
          </a:blip>
          <a:srcRect/>
          <a:stretch/>
        </p:blipFill>
        <p:spPr>
          <a:xfrm>
            <a:off x="1485998" y="1733148"/>
            <a:ext cx="1791000" cy="1432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4038599" cy="687887"/>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Clr>
                <a:srgbClr val="D67227"/>
              </a:buClr>
              <a:buSzPct val="25000"/>
              <a:buFont typeface="Century Gothic"/>
              <a:buNone/>
            </a:pPr>
            <a:r>
              <a:rPr lang="en-US" sz="1700" b="1" i="0" u="none" strike="noStrike" cap="none" dirty="0">
                <a:solidFill>
                  <a:srgbClr val="000000"/>
                </a:solidFill>
                <a:latin typeface="Century Gothic"/>
                <a:ea typeface="Century Gothic"/>
                <a:cs typeface="Century Gothic"/>
                <a:sym typeface="Century Gothic"/>
              </a:rPr>
              <a:t>Introduction</a:t>
            </a:r>
          </a:p>
        </p:txBody>
      </p:sp>
      <p:sp>
        <p:nvSpPr>
          <p:cNvPr id="34" name="Shape 34"/>
          <p:cNvSpPr txBox="1">
            <a:spLocks noGrp="1"/>
          </p:cNvSpPr>
          <p:nvPr>
            <p:ph type="body" idx="1"/>
          </p:nvPr>
        </p:nvSpPr>
        <p:spPr>
          <a:xfrm>
            <a:off x="457200" y="653250"/>
            <a:ext cx="3820096" cy="55880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dirty="0"/>
              <a:t>A</a:t>
            </a:r>
            <a:r>
              <a:rPr lang="en-US" sz="1400" b="0" i="0" u="none" strike="noStrike" cap="none" dirty="0">
                <a:solidFill>
                  <a:schemeClr val="dk1"/>
                </a:solidFill>
                <a:latin typeface="Avenir"/>
                <a:ea typeface="Avenir"/>
                <a:cs typeface="Avenir"/>
                <a:sym typeface="Avenir"/>
              </a:rPr>
              <a:t>ux </a:t>
            </a:r>
            <a:r>
              <a:rPr lang="en-US" sz="1400" b="0" i="0" u="none" strike="noStrike" cap="none" dirty="0" err="1">
                <a:solidFill>
                  <a:schemeClr val="dk1"/>
                </a:solidFill>
                <a:latin typeface="Avenir"/>
                <a:ea typeface="Avenir"/>
                <a:cs typeface="Avenir"/>
                <a:sym typeface="Avenir"/>
              </a:rPr>
              <a:t>soins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intensifs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il</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est</a:t>
            </a:r>
            <a:r>
              <a:rPr lang="en-US" sz="1400" b="0" i="0" u="none" strike="noStrike" cap="none" dirty="0">
                <a:solidFill>
                  <a:schemeClr val="dk1"/>
                </a:solidFill>
                <a:latin typeface="Avenir"/>
                <a:ea typeface="Avenir"/>
                <a:cs typeface="Avenir"/>
                <a:sym typeface="Avenir"/>
              </a:rPr>
              <a:t> important que nous </a:t>
            </a:r>
            <a:r>
              <a:rPr lang="en-US" sz="1400" b="0" i="0" u="none" strike="noStrike" cap="none" dirty="0" err="1">
                <a:solidFill>
                  <a:schemeClr val="dk1"/>
                </a:solidFill>
                <a:latin typeface="Avenir"/>
                <a:ea typeface="Avenir"/>
                <a:cs typeface="Avenir"/>
                <a:sym typeface="Avenir"/>
              </a:rPr>
              <a:t>comprenions</a:t>
            </a:r>
            <a:r>
              <a:rPr lang="en-US" sz="1400" b="0" i="0" u="none" strike="noStrike" cap="none" dirty="0">
                <a:solidFill>
                  <a:schemeClr val="dk1"/>
                </a:solidFill>
                <a:latin typeface="Avenir"/>
                <a:ea typeface="Avenir"/>
                <a:cs typeface="Avenir"/>
                <a:sym typeface="Avenir"/>
              </a:rPr>
              <a:t> </a:t>
            </a:r>
            <a:r>
              <a:rPr lang="en-US" sz="1400" dirty="0" err="1"/>
              <a:t>vos</a:t>
            </a:r>
            <a:r>
              <a:rPr lang="en-US" sz="1400" dirty="0"/>
              <a:t> </a:t>
            </a:r>
            <a:r>
              <a:rPr lang="en-US" sz="1400" dirty="0" err="1"/>
              <a:t>objectifs</a:t>
            </a:r>
            <a:r>
              <a:rPr lang="en-US" sz="1400" b="0" i="0" u="none" strike="noStrike" cap="none" dirty="0">
                <a:solidFill>
                  <a:schemeClr val="dk1"/>
                </a:solidFill>
                <a:latin typeface="Avenir"/>
                <a:ea typeface="Avenir"/>
                <a:cs typeface="Avenir"/>
                <a:sym typeface="Avenir"/>
              </a:rPr>
              <a:t> </a:t>
            </a:r>
            <a:r>
              <a:rPr lang="en-US" sz="1400" dirty="0"/>
              <a:t>pour </a:t>
            </a:r>
            <a:r>
              <a:rPr lang="en-US" sz="1400" b="0" i="0" u="none" strike="noStrike" cap="none" dirty="0">
                <a:solidFill>
                  <a:schemeClr val="dk1"/>
                </a:solidFill>
                <a:latin typeface="Avenir"/>
                <a:ea typeface="Avenir"/>
                <a:cs typeface="Avenir"/>
                <a:sym typeface="Avenir"/>
              </a:rPr>
              <a:t>que les </a:t>
            </a:r>
            <a:r>
              <a:rPr lang="en-US" sz="1400" dirty="0" err="1"/>
              <a:t>soins</a:t>
            </a:r>
            <a:r>
              <a:rPr lang="en-US" sz="1400" b="0" i="0" u="none" strike="noStrike" cap="none" dirty="0">
                <a:solidFill>
                  <a:schemeClr val="dk1"/>
                </a:solidFill>
                <a:latin typeface="Avenir"/>
                <a:ea typeface="Avenir"/>
                <a:cs typeface="Avenir"/>
                <a:sym typeface="Avenir"/>
              </a:rPr>
              <a:t> qui </a:t>
            </a:r>
            <a:r>
              <a:rPr lang="en-US" sz="1400" dirty="0"/>
              <a:t>nous </a:t>
            </a:r>
            <a:r>
              <a:rPr lang="en-US" sz="1400" dirty="0" err="1"/>
              <a:t>vous</a:t>
            </a:r>
            <a:r>
              <a:rPr lang="en-US" sz="1400" dirty="0"/>
              <a:t> </a:t>
            </a:r>
            <a:r>
              <a:rPr lang="en-US" sz="1400" dirty="0" err="1"/>
              <a:t>offrons</a:t>
            </a:r>
            <a:r>
              <a:rPr lang="en-US" sz="1400" b="0" i="0" u="none" strike="noStrike" cap="none" dirty="0">
                <a:solidFill>
                  <a:schemeClr val="dk1"/>
                </a:solidFill>
                <a:latin typeface="Avenir"/>
                <a:ea typeface="Avenir"/>
                <a:cs typeface="Avenir"/>
                <a:sym typeface="Avenir"/>
              </a:rPr>
              <a:t> </a:t>
            </a:r>
            <a:r>
              <a:rPr lang="en-US" sz="1400" dirty="0" err="1"/>
              <a:t>respectent</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votre</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état</a:t>
            </a:r>
            <a:r>
              <a:rPr lang="en-US" sz="1400" b="0" i="0" u="none" strike="noStrike" cap="none" dirty="0">
                <a:solidFill>
                  <a:schemeClr val="dk1"/>
                </a:solidFill>
                <a:latin typeface="Avenir"/>
                <a:ea typeface="Avenir"/>
                <a:cs typeface="Avenir"/>
                <a:sym typeface="Avenir"/>
              </a:rPr>
              <a:t> de santé et </a:t>
            </a:r>
            <a:r>
              <a:rPr lang="en-US" sz="1400" b="0" i="0" u="none" strike="noStrike" cap="none" dirty="0" err="1">
                <a:solidFill>
                  <a:schemeClr val="dk1"/>
                </a:solidFill>
                <a:latin typeface="Avenir"/>
                <a:ea typeface="Avenir"/>
                <a:cs typeface="Avenir"/>
                <a:sym typeface="Avenir"/>
              </a:rPr>
              <a:t>vos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volontés</a:t>
            </a:r>
            <a:r>
              <a:rPr lang="en-US" sz="1400" b="0" i="0" u="none" strike="noStrike" cap="none" dirty="0">
                <a:solidFill>
                  <a:schemeClr val="dk1"/>
                </a:solidFill>
                <a:latin typeface="Avenir"/>
                <a:ea typeface="Avenir"/>
                <a:cs typeface="Avenir"/>
                <a:sym typeface="Avenir"/>
              </a:rPr>
              <a:t>. Il </a:t>
            </a:r>
            <a:r>
              <a:rPr lang="en-US" sz="1400" b="0" i="0" u="none" strike="noStrike" cap="none" dirty="0" err="1">
                <a:solidFill>
                  <a:schemeClr val="dk1"/>
                </a:solidFill>
                <a:latin typeface="Avenir"/>
                <a:ea typeface="Avenir"/>
                <a:cs typeface="Avenir"/>
                <a:sym typeface="Avenir"/>
              </a:rPr>
              <a:t>existe</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quatre</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objectifs</a:t>
            </a:r>
            <a:r>
              <a:rPr lang="en-US" sz="1400" b="0" i="0" u="none" strike="noStrike" cap="none" dirty="0">
                <a:solidFill>
                  <a:schemeClr val="dk1"/>
                </a:solidFill>
                <a:latin typeface="Avenir"/>
                <a:ea typeface="Avenir"/>
                <a:cs typeface="Avenir"/>
                <a:sym typeface="Avenir"/>
              </a:rPr>
              <a:t> de </a:t>
            </a:r>
            <a:r>
              <a:rPr lang="en-US" sz="1400" b="0" i="0" u="none" strike="noStrike" cap="none" dirty="0" err="1">
                <a:solidFill>
                  <a:schemeClr val="dk1"/>
                </a:solidFill>
                <a:latin typeface="Avenir"/>
                <a:ea typeface="Avenir"/>
                <a:cs typeface="Avenir"/>
                <a:sym typeface="Avenir"/>
              </a:rPr>
              <a:t>soins</a:t>
            </a:r>
            <a:r>
              <a:rPr lang="en-US" sz="1400" b="0" i="0" u="none" strike="noStrike" cap="none" dirty="0">
                <a:solidFill>
                  <a:schemeClr val="dk1"/>
                </a:solidFill>
                <a:latin typeface="Avenir"/>
                <a:ea typeface="Avenir"/>
                <a:cs typeface="Avenir"/>
                <a:sym typeface="Avenir"/>
              </a:rPr>
              <a:t>.</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dirty="0"/>
          </a:p>
          <a:p>
            <a:pPr marL="0" marR="0" lvl="0" indent="0" algn="just" rtl="0">
              <a:lnSpc>
                <a:spcPct val="120000"/>
              </a:lnSpc>
              <a:spcBef>
                <a:spcPts val="240"/>
              </a:spcBef>
              <a:spcAft>
                <a:spcPts val="0"/>
              </a:spcAft>
              <a:buClr>
                <a:schemeClr val="dk1"/>
              </a:buClr>
              <a:buSzPct val="25000"/>
              <a:buFont typeface="Arial"/>
              <a:buNone/>
            </a:pPr>
            <a:r>
              <a:rPr lang="en-US" sz="1200" dirty="0" err="1"/>
              <a:t>V</a:t>
            </a:r>
            <a:r>
              <a:rPr lang="en-US" sz="1400" dirty="0" err="1"/>
              <a:t>otre</a:t>
            </a:r>
            <a:r>
              <a:rPr lang="en-US" sz="1400" dirty="0"/>
              <a:t> </a:t>
            </a:r>
            <a:r>
              <a:rPr lang="en-US" sz="1400" dirty="0" err="1"/>
              <a:t>médecin</a:t>
            </a:r>
            <a:r>
              <a:rPr lang="en-US" sz="1400" dirty="0"/>
              <a:t> </a:t>
            </a:r>
            <a:r>
              <a:rPr lang="en-US" sz="1400" dirty="0" err="1"/>
              <a:t>va</a:t>
            </a:r>
            <a:r>
              <a:rPr lang="en-US" sz="1400" dirty="0"/>
              <a:t> </a:t>
            </a:r>
            <a:r>
              <a:rPr lang="en-US" sz="1400" dirty="0" err="1"/>
              <a:t>discuter</a:t>
            </a:r>
            <a:r>
              <a:rPr lang="en-US" sz="1400" dirty="0"/>
              <a:t> avec </a:t>
            </a:r>
            <a:r>
              <a:rPr lang="en-US" sz="1400" dirty="0" err="1"/>
              <a:t>vous</a:t>
            </a:r>
            <a:r>
              <a:rPr lang="en-US" sz="1400" dirty="0"/>
              <a:t> de </a:t>
            </a:r>
            <a:r>
              <a:rPr lang="en-US" sz="1400" b="0" i="0" u="none" strike="noStrike" cap="none" dirty="0" err="1">
                <a:solidFill>
                  <a:schemeClr val="dk1"/>
                </a:solidFill>
                <a:latin typeface="Avenir"/>
                <a:ea typeface="Avenir"/>
                <a:cs typeface="Avenir"/>
                <a:sym typeface="Avenir"/>
              </a:rPr>
              <a:t>vos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volontés</a:t>
            </a:r>
            <a:r>
              <a:rPr lang="en-US" sz="1400" b="0" i="0" u="none" strike="noStrike" cap="none" dirty="0">
                <a:solidFill>
                  <a:schemeClr val="dk1"/>
                </a:solidFill>
                <a:latin typeface="Avenir"/>
                <a:ea typeface="Avenir"/>
                <a:cs typeface="Avenir"/>
                <a:sym typeface="Avenir"/>
              </a:rPr>
              <a:t>, de </a:t>
            </a:r>
            <a:r>
              <a:rPr lang="en-US" sz="1400" b="0" i="0" u="none" strike="noStrike" cap="none" dirty="0" err="1">
                <a:solidFill>
                  <a:schemeClr val="dk1"/>
                </a:solidFill>
                <a:latin typeface="Avenir"/>
                <a:ea typeface="Avenir"/>
                <a:cs typeface="Avenir"/>
                <a:sym typeface="Avenir"/>
              </a:rPr>
              <a:t>votre</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niveau</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d’autonomie</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actuel</a:t>
            </a:r>
            <a:r>
              <a:rPr lang="en-US" sz="1400" b="0" i="0" u="none" strike="noStrike" cap="none" dirty="0">
                <a:solidFill>
                  <a:schemeClr val="dk1"/>
                </a:solidFill>
                <a:latin typeface="Avenir"/>
                <a:ea typeface="Avenir"/>
                <a:cs typeface="Avenir"/>
                <a:sym typeface="Avenir"/>
              </a:rPr>
              <a:t> et </a:t>
            </a:r>
            <a:r>
              <a:rPr lang="en-US" sz="1400" b="0" i="0" u="none" strike="noStrike" cap="none" dirty="0" err="1">
                <a:solidFill>
                  <a:schemeClr val="dk1"/>
                </a:solidFill>
                <a:latin typeface="Avenir"/>
                <a:ea typeface="Avenir"/>
                <a:cs typeface="Avenir"/>
                <a:sym typeface="Avenir"/>
              </a:rPr>
              <a:t>anticipé</a:t>
            </a:r>
            <a:r>
              <a:rPr lang="en-US" sz="1400" b="0" i="0" u="none" strike="noStrike" cap="none" dirty="0">
                <a:solidFill>
                  <a:schemeClr val="dk1"/>
                </a:solidFill>
                <a:latin typeface="Avenir"/>
                <a:ea typeface="Avenir"/>
                <a:cs typeface="Avenir"/>
                <a:sym typeface="Avenir"/>
              </a:rPr>
              <a:t>. Ensemble, </a:t>
            </a:r>
            <a:r>
              <a:rPr lang="en-US" sz="1400" b="0" i="0" u="none" strike="noStrike" cap="none" dirty="0" err="1">
                <a:solidFill>
                  <a:schemeClr val="dk1"/>
                </a:solidFill>
                <a:latin typeface="Avenir"/>
                <a:ea typeface="Avenir"/>
                <a:cs typeface="Avenir"/>
                <a:sym typeface="Avenir"/>
              </a:rPr>
              <a:t>vous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allez</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prendre</a:t>
            </a:r>
            <a:r>
              <a:rPr lang="en-US" sz="1400" b="0" i="0" u="none" strike="noStrike" cap="none" dirty="0">
                <a:solidFill>
                  <a:schemeClr val="dk1"/>
                </a:solidFill>
                <a:latin typeface="Avenir"/>
                <a:ea typeface="Avenir"/>
                <a:cs typeface="Avenir"/>
                <a:sym typeface="Avenir"/>
              </a:rPr>
              <a:t> des </a:t>
            </a:r>
            <a:r>
              <a:rPr lang="en-US" sz="1400" b="0" i="0" u="none" strike="noStrike" cap="none" dirty="0" err="1">
                <a:solidFill>
                  <a:schemeClr val="dk1"/>
                </a:solidFill>
                <a:latin typeface="Avenir"/>
                <a:ea typeface="Avenir"/>
                <a:cs typeface="Avenir"/>
                <a:sym typeface="Avenir"/>
              </a:rPr>
              <a:t>décisions</a:t>
            </a:r>
            <a:r>
              <a:rPr lang="en-US" sz="1400" b="0" i="0" u="none" strike="noStrike" cap="none" dirty="0">
                <a:solidFill>
                  <a:schemeClr val="dk1"/>
                </a:solidFill>
                <a:latin typeface="Avenir"/>
                <a:ea typeface="Avenir"/>
                <a:cs typeface="Avenir"/>
                <a:sym typeface="Avenir"/>
              </a:rPr>
              <a:t> sur </a:t>
            </a:r>
            <a:r>
              <a:rPr lang="en-US" sz="1400" dirty="0" err="1"/>
              <a:t>vos</a:t>
            </a:r>
            <a:r>
              <a:rPr lang="en-US" sz="1400" dirty="0"/>
              <a:t> </a:t>
            </a:r>
            <a:r>
              <a:rPr lang="en-US" sz="1400" dirty="0" err="1"/>
              <a:t>objectifs</a:t>
            </a:r>
            <a:r>
              <a:rPr lang="en-US" sz="1400" dirty="0"/>
              <a:t> de </a:t>
            </a:r>
            <a:r>
              <a:rPr lang="en-US" sz="1400" dirty="0" err="1"/>
              <a:t>soins</a:t>
            </a:r>
            <a:r>
              <a:rPr lang="en-US" sz="1400" dirty="0"/>
              <a:t> et plus </a:t>
            </a:r>
            <a:r>
              <a:rPr lang="en-US" sz="1400" dirty="0" err="1"/>
              <a:t>particulièrement</a:t>
            </a:r>
            <a:r>
              <a:rPr lang="en-US" sz="1400" dirty="0"/>
              <a:t> sur: </a:t>
            </a:r>
          </a:p>
          <a:p>
            <a:pPr marL="0" marR="0" lvl="0" indent="0" algn="just" rtl="0">
              <a:lnSpc>
                <a:spcPct val="120000"/>
              </a:lnSpc>
              <a:spcBef>
                <a:spcPts val="240"/>
              </a:spcBef>
              <a:spcAft>
                <a:spcPts val="0"/>
              </a:spcAft>
              <a:buClr>
                <a:schemeClr val="dk1"/>
              </a:buClr>
              <a:buSzPct val="25000"/>
              <a:buFont typeface="Arial"/>
              <a:buNone/>
            </a:pPr>
            <a:endParaRPr sz="1400" dirty="0"/>
          </a:p>
          <a:p>
            <a:pPr marL="0" marR="0" lvl="0" indent="0" algn="just" rtl="0">
              <a:lnSpc>
                <a:spcPct val="100000"/>
              </a:lnSpc>
              <a:spcBef>
                <a:spcPts val="240"/>
              </a:spcBef>
              <a:spcAft>
                <a:spcPts val="0"/>
              </a:spcAft>
              <a:buClr>
                <a:schemeClr val="dk1"/>
              </a:buClr>
              <a:buSzPct val="25000"/>
              <a:buFont typeface="Arial"/>
              <a:buNone/>
            </a:pPr>
            <a:r>
              <a:rPr lang="en-US" sz="1400" b="0" i="0" u="none" strike="noStrike" cap="none" dirty="0">
                <a:solidFill>
                  <a:schemeClr val="dk1"/>
                </a:solidFill>
                <a:latin typeface="Avenir"/>
                <a:ea typeface="Avenir"/>
                <a:cs typeface="Avenir"/>
                <a:sym typeface="Avenir"/>
              </a:rPr>
              <a:t>1: la </a:t>
            </a:r>
            <a:r>
              <a:rPr lang="en-US" sz="1400" b="0" i="0" u="none" strike="noStrike" cap="none" dirty="0" err="1">
                <a:solidFill>
                  <a:schemeClr val="dk1"/>
                </a:solidFill>
                <a:latin typeface="Avenir"/>
                <a:ea typeface="Avenir"/>
                <a:cs typeface="Avenir"/>
                <a:sym typeface="Avenir"/>
              </a:rPr>
              <a:t>réanimation</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cardiorespiratoire</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ou</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réanimation</a:t>
            </a:r>
            <a:r>
              <a:rPr lang="en-US" sz="1400" b="0" i="0" u="none" strike="noStrike" cap="none" dirty="0">
                <a:solidFill>
                  <a:schemeClr val="dk1"/>
                </a:solidFill>
                <a:latin typeface="Avenir"/>
                <a:ea typeface="Avenir"/>
                <a:cs typeface="Avenir"/>
                <a:sym typeface="Avenir"/>
              </a:rPr>
              <a:t>)</a:t>
            </a:r>
          </a:p>
          <a:p>
            <a:pPr marL="0" marR="0" lvl="0" indent="0" algn="just" rtl="0">
              <a:lnSpc>
                <a:spcPct val="100000"/>
              </a:lnSpc>
              <a:spcBef>
                <a:spcPts val="240"/>
              </a:spcBef>
              <a:spcAft>
                <a:spcPts val="0"/>
              </a:spcAft>
              <a:buClr>
                <a:schemeClr val="dk1"/>
              </a:buClr>
              <a:buSzPct val="25000"/>
              <a:buFont typeface="Arial"/>
              <a:buNone/>
            </a:pPr>
            <a:r>
              <a:rPr lang="en-US" sz="1400" b="0" i="0" u="none" strike="noStrike" cap="none" dirty="0">
                <a:solidFill>
                  <a:schemeClr val="dk1"/>
                </a:solidFill>
                <a:latin typeface="Avenir"/>
                <a:ea typeface="Avenir"/>
                <a:cs typeface="Avenir"/>
                <a:sym typeface="Avenir"/>
              </a:rPr>
              <a:t>2:  la ventilation </a:t>
            </a:r>
            <a:r>
              <a:rPr lang="en-US" sz="1400" b="0" i="0" u="none" strike="noStrike" cap="none" dirty="0" err="1">
                <a:solidFill>
                  <a:schemeClr val="dk1"/>
                </a:solidFill>
                <a:latin typeface="Avenir"/>
                <a:ea typeface="Avenir"/>
                <a:cs typeface="Avenir"/>
                <a:sym typeface="Avenir"/>
              </a:rPr>
              <a:t>mécanique</a:t>
            </a:r>
            <a:r>
              <a:rPr lang="en-US" sz="1400" b="0" i="0" u="none" strike="noStrike" cap="none" dirty="0">
                <a:solidFill>
                  <a:schemeClr val="dk1"/>
                </a:solidFill>
                <a:latin typeface="Avenir"/>
                <a:ea typeface="Avenir"/>
                <a:cs typeface="Avenir"/>
                <a:sym typeface="Avenir"/>
              </a:rPr>
              <a:t> invasive (</a:t>
            </a:r>
            <a:r>
              <a:rPr lang="en-US" sz="1400" b="0" i="0" u="none" strike="noStrike" cap="none" dirty="0" err="1">
                <a:solidFill>
                  <a:schemeClr val="dk1"/>
                </a:solidFill>
                <a:latin typeface="Avenir"/>
                <a:ea typeface="Avenir"/>
                <a:cs typeface="Avenir"/>
                <a:sym typeface="Avenir"/>
              </a:rPr>
              <a:t>ou</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être</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branché</a:t>
            </a:r>
            <a:r>
              <a:rPr lang="en-US" sz="1400" b="0" i="0" u="none" strike="noStrike" cap="none" dirty="0">
                <a:solidFill>
                  <a:schemeClr val="dk1"/>
                </a:solidFill>
                <a:latin typeface="Avenir"/>
                <a:ea typeface="Avenir"/>
                <a:cs typeface="Avenir"/>
                <a:sym typeface="Avenir"/>
              </a:rPr>
              <a:t> à un </a:t>
            </a:r>
            <a:r>
              <a:rPr lang="en-US" sz="1400" b="0" i="0" u="none" strike="noStrike" cap="none" dirty="0" err="1">
                <a:solidFill>
                  <a:schemeClr val="dk1"/>
                </a:solidFill>
                <a:latin typeface="Avenir"/>
                <a:ea typeface="Avenir"/>
                <a:cs typeface="Avenir"/>
                <a:sym typeface="Avenir"/>
              </a:rPr>
              <a:t>respirateur</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artificiel</a:t>
            </a:r>
            <a:r>
              <a:rPr lang="en-US" sz="1400" b="0" i="0" u="none" strike="noStrike" cap="none" dirty="0">
                <a:solidFill>
                  <a:schemeClr val="dk1"/>
                </a:solidFill>
                <a:latin typeface="Avenir"/>
                <a:ea typeface="Avenir"/>
                <a:cs typeface="Avenir"/>
                <a:sym typeface="Avenir"/>
              </a:rPr>
              <a:t>)</a:t>
            </a:r>
          </a:p>
          <a:p>
            <a:pPr marL="0" marR="0" lvl="0" indent="0" algn="just" rtl="0">
              <a:lnSpc>
                <a:spcPct val="10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p:txBody>
      </p:sp>
      <p:sp>
        <p:nvSpPr>
          <p:cNvPr id="35" name="Shape 35"/>
          <p:cNvSpPr txBox="1">
            <a:spLocks noGrp="1"/>
          </p:cNvSpPr>
          <p:nvPr>
            <p:ph type="body" idx="2"/>
          </p:nvPr>
        </p:nvSpPr>
        <p:spPr>
          <a:xfrm>
            <a:off x="4783271" y="1069474"/>
            <a:ext cx="3965609" cy="5280526"/>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b="0" i="0" u="none" strike="noStrike" cap="none" dirty="0" err="1">
                <a:solidFill>
                  <a:schemeClr val="dk1"/>
                </a:solidFill>
                <a:latin typeface="Avenir"/>
                <a:ea typeface="Avenir"/>
                <a:cs typeface="Avenir"/>
                <a:sym typeface="Avenir"/>
              </a:rPr>
              <a:t>Vos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objectifs</a:t>
            </a:r>
            <a:r>
              <a:rPr lang="en-US" sz="1400" b="0" i="0" u="none" strike="noStrike" cap="none" dirty="0">
                <a:solidFill>
                  <a:schemeClr val="dk1"/>
                </a:solidFill>
                <a:latin typeface="Avenir"/>
                <a:ea typeface="Avenir"/>
                <a:cs typeface="Avenir"/>
                <a:sym typeface="Avenir"/>
              </a:rPr>
              <a:t> de </a:t>
            </a:r>
            <a:r>
              <a:rPr lang="en-US" sz="1400" b="0" i="0" u="none" strike="noStrike" cap="none" dirty="0" err="1">
                <a:solidFill>
                  <a:schemeClr val="dk1"/>
                </a:solidFill>
                <a:latin typeface="Avenir"/>
                <a:ea typeface="Avenir"/>
                <a:cs typeface="Avenir"/>
                <a:sym typeface="Avenir"/>
              </a:rPr>
              <a:t>soins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seront</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inscrits</a:t>
            </a:r>
            <a:r>
              <a:rPr lang="en-US" sz="1400" b="0" i="0" u="none" strike="noStrike" cap="none" dirty="0">
                <a:solidFill>
                  <a:schemeClr val="dk1"/>
                </a:solidFill>
                <a:latin typeface="Avenir"/>
                <a:ea typeface="Avenir"/>
                <a:cs typeface="Avenir"/>
                <a:sym typeface="Avenir"/>
              </a:rPr>
              <a:t> à </a:t>
            </a:r>
            <a:r>
              <a:rPr lang="en-US" sz="1400" b="0" i="0" u="none" strike="noStrike" cap="none" dirty="0" err="1">
                <a:solidFill>
                  <a:schemeClr val="dk1"/>
                </a:solidFill>
                <a:latin typeface="Avenir"/>
                <a:ea typeface="Avenir"/>
                <a:cs typeface="Avenir"/>
                <a:sym typeface="Avenir"/>
              </a:rPr>
              <a:t>votre</a:t>
            </a:r>
            <a:endParaRPr lang="en-US" sz="14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400" b="0" i="0" u="none" strike="noStrike" cap="none" dirty="0">
                <a:solidFill>
                  <a:schemeClr val="dk1"/>
                </a:solidFill>
                <a:latin typeface="Avenir"/>
                <a:ea typeface="Avenir"/>
                <a:cs typeface="Avenir"/>
                <a:sym typeface="Avenir"/>
              </a:rPr>
              <a:t>dossier et </a:t>
            </a:r>
            <a:r>
              <a:rPr lang="en-US" sz="1400" dirty="0" err="1"/>
              <a:t>l’équipe</a:t>
            </a:r>
            <a:r>
              <a:rPr lang="en-US" sz="1400" dirty="0"/>
              <a:t> des </a:t>
            </a:r>
            <a:r>
              <a:rPr lang="en-US" sz="1400" dirty="0" err="1"/>
              <a:t>soins</a:t>
            </a:r>
            <a:r>
              <a:rPr lang="en-US" sz="1400" dirty="0"/>
              <a:t> </a:t>
            </a:r>
            <a:r>
              <a:rPr lang="en-US" sz="1400" dirty="0" err="1"/>
              <a:t>intensifs</a:t>
            </a:r>
            <a:r>
              <a:rPr lang="en-US" sz="1400" dirty="0"/>
              <a:t> </a:t>
            </a:r>
            <a:r>
              <a:rPr lang="en-US" sz="1400" dirty="0" err="1"/>
              <a:t>va</a:t>
            </a:r>
            <a:r>
              <a:rPr lang="en-US" sz="1400" dirty="0"/>
              <a:t> </a:t>
            </a:r>
            <a:r>
              <a:rPr lang="en-US" sz="1400" dirty="0" err="1"/>
              <a:t>planifier</a:t>
            </a:r>
            <a:r>
              <a:rPr lang="en-US" sz="1400" dirty="0"/>
              <a:t> </a:t>
            </a:r>
            <a:r>
              <a:rPr lang="en-US" sz="1400" dirty="0" err="1"/>
              <a:t>vos</a:t>
            </a:r>
            <a:r>
              <a:rPr lang="en-US" sz="1400" dirty="0"/>
              <a:t> </a:t>
            </a:r>
            <a:r>
              <a:rPr lang="en-US" sz="1400" dirty="0" err="1"/>
              <a:t>soins</a:t>
            </a:r>
            <a:r>
              <a:rPr lang="en-US" sz="1400" dirty="0"/>
              <a:t> avec </a:t>
            </a:r>
            <a:r>
              <a:rPr lang="en-US" sz="1400" dirty="0" err="1"/>
              <a:t>vous</a:t>
            </a:r>
            <a:r>
              <a:rPr lang="en-US" sz="1400" dirty="0"/>
              <a:t>.</a:t>
            </a:r>
          </a:p>
          <a:p>
            <a:pPr marL="0" marR="0" lvl="0" indent="0" algn="just" rtl="0">
              <a:lnSpc>
                <a:spcPct val="120000"/>
              </a:lnSpc>
              <a:spcBef>
                <a:spcPts val="240"/>
              </a:spcBef>
              <a:spcAft>
                <a:spcPts val="0"/>
              </a:spcAft>
              <a:buClr>
                <a:schemeClr val="dk1"/>
              </a:buClr>
              <a:buSzPct val="25000"/>
              <a:buFont typeface="Arial"/>
              <a:buNone/>
            </a:pPr>
            <a:endParaRPr sz="1400" dirty="0"/>
          </a:p>
          <a:p>
            <a:pPr marL="0" marR="0" lvl="0" indent="0" algn="just" rtl="0">
              <a:lnSpc>
                <a:spcPct val="120000"/>
              </a:lnSpc>
              <a:spcBef>
                <a:spcPts val="240"/>
              </a:spcBef>
              <a:spcAft>
                <a:spcPts val="0"/>
              </a:spcAft>
              <a:buClr>
                <a:schemeClr val="dk1"/>
              </a:buClr>
              <a:buSzPct val="25000"/>
              <a:buFont typeface="Arial"/>
              <a:buNone/>
            </a:pPr>
            <a:endParaRPr sz="14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400" b="0" i="0" u="none" strike="noStrike" cap="none" dirty="0">
                <a:solidFill>
                  <a:schemeClr val="dk1"/>
                </a:solidFill>
                <a:latin typeface="Avenir"/>
                <a:ea typeface="Avenir"/>
                <a:cs typeface="Avenir"/>
                <a:sym typeface="Avenir"/>
              </a:rPr>
              <a:t>	  </a:t>
            </a:r>
          </a:p>
          <a:p>
            <a:pPr marL="0" marR="0" lvl="0" indent="0" algn="just" rtl="0">
              <a:lnSpc>
                <a:spcPct val="120000"/>
              </a:lnSpc>
              <a:spcBef>
                <a:spcPts val="240"/>
              </a:spcBef>
              <a:spcAft>
                <a:spcPts val="0"/>
              </a:spcAft>
              <a:buClr>
                <a:schemeClr val="dk1"/>
              </a:buClr>
              <a:buSzPct val="25000"/>
              <a:buFont typeface="Arial"/>
              <a:buNone/>
            </a:pPr>
            <a:endParaRPr sz="14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buClr>
                <a:schemeClr val="dk1"/>
              </a:buClr>
              <a:buSzPct val="25000"/>
              <a:buFont typeface="Arial"/>
              <a:buNone/>
            </a:pPr>
            <a:r>
              <a:rPr lang="en-US" sz="1400" b="0" i="0" u="none" strike="noStrike" cap="none" dirty="0">
                <a:solidFill>
                  <a:schemeClr val="dk1"/>
                </a:solidFill>
                <a:latin typeface="Avenir"/>
                <a:ea typeface="Avenir"/>
                <a:cs typeface="Avenir"/>
                <a:sym typeface="Avenir"/>
              </a:rPr>
              <a:t>	   </a:t>
            </a:r>
          </a:p>
          <a:p>
            <a:pPr marL="0" marR="0" lvl="0" indent="0" algn="just" rtl="0">
              <a:lnSpc>
                <a:spcPct val="120000"/>
              </a:lnSpc>
              <a:spcBef>
                <a:spcPts val="240"/>
              </a:spcBef>
              <a:buClr>
                <a:schemeClr val="dk1"/>
              </a:buClr>
              <a:buSzPct val="25000"/>
              <a:buFont typeface="Arial"/>
              <a:buNone/>
            </a:pPr>
            <a:r>
              <a:rPr lang="en-US" sz="1400" dirty="0"/>
              <a:t>Si </a:t>
            </a:r>
            <a:r>
              <a:rPr lang="en-US" sz="1400" dirty="0" err="1"/>
              <a:t>vous</a:t>
            </a:r>
            <a:r>
              <a:rPr lang="en-US" sz="1400" dirty="0"/>
              <a:t> </a:t>
            </a:r>
            <a:r>
              <a:rPr lang="en-US" sz="1400" dirty="0" err="1"/>
              <a:t>refusez</a:t>
            </a:r>
            <a:r>
              <a:rPr lang="en-US" sz="1400" dirty="0"/>
              <a:t>  des interventions </a:t>
            </a:r>
            <a:r>
              <a:rPr lang="en-US" sz="1400" dirty="0" err="1"/>
              <a:t>telles</a:t>
            </a:r>
            <a:r>
              <a:rPr lang="en-US" sz="1400" dirty="0"/>
              <a:t> que la </a:t>
            </a:r>
            <a:r>
              <a:rPr lang="en-US" sz="1400" dirty="0" err="1"/>
              <a:t>réanimation</a:t>
            </a:r>
            <a:r>
              <a:rPr lang="en-US" sz="1400" dirty="0"/>
              <a:t> </a:t>
            </a:r>
            <a:r>
              <a:rPr lang="en-US" sz="1400" dirty="0" err="1"/>
              <a:t>cardiorespiratoire</a:t>
            </a:r>
            <a:r>
              <a:rPr lang="en-US" sz="1400" dirty="0"/>
              <a:t> et la ventilation </a:t>
            </a:r>
            <a:r>
              <a:rPr lang="en-US" sz="1400" dirty="0" err="1"/>
              <a:t>mécanique</a:t>
            </a:r>
            <a:r>
              <a:rPr lang="en-US" sz="1400" dirty="0"/>
              <a:t> invasive </a:t>
            </a:r>
            <a:r>
              <a:rPr lang="en-US" sz="1400" dirty="0" err="1"/>
              <a:t>ou</a:t>
            </a:r>
            <a:r>
              <a:rPr lang="en-US" sz="1400" dirty="0"/>
              <a:t> </a:t>
            </a:r>
            <a:r>
              <a:rPr lang="en-US" sz="1400" dirty="0" err="1"/>
              <a:t>si</a:t>
            </a:r>
            <a:r>
              <a:rPr lang="en-US" sz="1400" dirty="0"/>
              <a:t> </a:t>
            </a:r>
            <a:r>
              <a:rPr lang="en-US" sz="1400" dirty="0" err="1"/>
              <a:t>ces</a:t>
            </a:r>
            <a:r>
              <a:rPr lang="en-US" sz="1400" dirty="0"/>
              <a:t> interventions ne </a:t>
            </a:r>
            <a:r>
              <a:rPr lang="en-US" sz="1400" dirty="0" err="1"/>
              <a:t>peuvent</a:t>
            </a:r>
            <a:r>
              <a:rPr lang="en-US" sz="1400" dirty="0"/>
              <a:t> pas prolonger </a:t>
            </a:r>
            <a:r>
              <a:rPr lang="en-US" sz="1400" dirty="0" err="1"/>
              <a:t>votre</a:t>
            </a:r>
            <a:r>
              <a:rPr lang="en-US" sz="1400" dirty="0"/>
              <a:t> vie, </a:t>
            </a:r>
            <a:r>
              <a:rPr lang="en-US" sz="1400" dirty="0" err="1"/>
              <a:t>vous</a:t>
            </a:r>
            <a:r>
              <a:rPr lang="en-US" sz="1400" dirty="0"/>
              <a:t> </a:t>
            </a:r>
            <a:r>
              <a:rPr lang="en-US" sz="1400" dirty="0" err="1"/>
              <a:t>allez</a:t>
            </a:r>
            <a:r>
              <a:rPr lang="en-US" sz="1400" dirty="0"/>
              <a:t> tout de </a:t>
            </a:r>
            <a:r>
              <a:rPr lang="en-US" sz="1400" dirty="0" err="1"/>
              <a:t>même</a:t>
            </a:r>
            <a:r>
              <a:rPr lang="en-US" sz="1400" dirty="0"/>
              <a:t> continuer à </a:t>
            </a:r>
            <a:r>
              <a:rPr lang="en-US" sz="1400" dirty="0" err="1"/>
              <a:t>recevoir</a:t>
            </a:r>
            <a:r>
              <a:rPr lang="en-US" sz="1400" dirty="0"/>
              <a:t> les </a:t>
            </a:r>
            <a:r>
              <a:rPr lang="en-US" sz="1400" dirty="0" err="1"/>
              <a:t>meilleurs</a:t>
            </a:r>
            <a:r>
              <a:rPr lang="en-US" sz="1400" dirty="0"/>
              <a:t> </a:t>
            </a:r>
            <a:r>
              <a:rPr lang="en-US" sz="1400" dirty="0" err="1"/>
              <a:t>soins</a:t>
            </a:r>
            <a:r>
              <a:rPr lang="en-US" sz="1400" dirty="0"/>
              <a:t>. </a:t>
            </a:r>
          </a:p>
          <a:p>
            <a:pPr marL="0" marR="0" lvl="0" indent="0" algn="just" rtl="0">
              <a:lnSpc>
                <a:spcPct val="120000"/>
              </a:lnSpc>
              <a:spcBef>
                <a:spcPts val="240"/>
              </a:spcBef>
              <a:buClr>
                <a:schemeClr val="dk1"/>
              </a:buClr>
              <a:buSzPct val="25000"/>
              <a:buFont typeface="Arial"/>
              <a:buNone/>
            </a:pPr>
            <a:endParaRPr sz="1400" dirty="0"/>
          </a:p>
          <a:p>
            <a:pPr marL="0" marR="0" lvl="0" indent="0" algn="just" rtl="0">
              <a:lnSpc>
                <a:spcPct val="120000"/>
              </a:lnSpc>
              <a:spcBef>
                <a:spcPts val="240"/>
              </a:spcBef>
              <a:buClr>
                <a:schemeClr val="dk1"/>
              </a:buClr>
              <a:buSzPct val="25000"/>
              <a:buFont typeface="Arial"/>
              <a:buNone/>
            </a:pPr>
            <a:endParaRPr sz="1400" dirty="0"/>
          </a:p>
          <a:p>
            <a:pPr marL="0" marR="0" lvl="0" indent="0" algn="just" rtl="0">
              <a:lnSpc>
                <a:spcPct val="120000"/>
              </a:lnSpc>
              <a:spcBef>
                <a:spcPts val="240"/>
              </a:spcBef>
              <a:buClr>
                <a:schemeClr val="dk1"/>
              </a:buClr>
              <a:buSzPct val="25000"/>
              <a:buFont typeface="Arial"/>
              <a:buNone/>
            </a:pPr>
            <a:endParaRPr sz="1400" dirty="0"/>
          </a:p>
          <a:p>
            <a:pPr lvl="0" algn="just" rtl="0">
              <a:spcBef>
                <a:spcPts val="240"/>
              </a:spcBef>
              <a:buClr>
                <a:schemeClr val="dk1"/>
              </a:buClr>
              <a:buSzPct val="25000"/>
              <a:buFont typeface="Arial"/>
              <a:buNone/>
            </a:pPr>
            <a:r>
              <a:rPr lang="en-US" sz="1400" dirty="0" err="1"/>
              <a:t>Vous</a:t>
            </a:r>
            <a:r>
              <a:rPr lang="en-US" sz="1400" dirty="0"/>
              <a:t> </a:t>
            </a:r>
            <a:r>
              <a:rPr lang="en-US" sz="1400" dirty="0" err="1"/>
              <a:t>pouvez</a:t>
            </a:r>
            <a:r>
              <a:rPr lang="en-US" sz="1400" dirty="0"/>
              <a:t> changer </a:t>
            </a:r>
            <a:r>
              <a:rPr lang="en-US" sz="1400" dirty="0" err="1"/>
              <a:t>d’idée</a:t>
            </a:r>
            <a:r>
              <a:rPr lang="en-US" sz="1400" dirty="0"/>
              <a:t> </a:t>
            </a:r>
            <a:r>
              <a:rPr lang="en-US" sz="1400" dirty="0" err="1"/>
              <a:t>en</a:t>
            </a:r>
            <a:r>
              <a:rPr lang="en-US" sz="1400" dirty="0"/>
              <a:t> le </a:t>
            </a:r>
            <a:r>
              <a:rPr lang="en-US" sz="1400" dirty="0" err="1"/>
              <a:t>faisant</a:t>
            </a:r>
            <a:r>
              <a:rPr lang="en-US" sz="1400" dirty="0"/>
              <a:t>	       savoir à un </a:t>
            </a:r>
            <a:r>
              <a:rPr lang="en-US" sz="1400" dirty="0" err="1"/>
              <a:t>membre</a:t>
            </a:r>
            <a:r>
              <a:rPr lang="en-US" sz="1400" dirty="0"/>
              <a:t> de </a:t>
            </a:r>
            <a:r>
              <a:rPr lang="en-US" sz="1400" dirty="0" err="1"/>
              <a:t>l’équipe</a:t>
            </a:r>
            <a:r>
              <a:rPr lang="en-US" sz="1400" dirty="0"/>
              <a:t>.</a:t>
            </a:r>
          </a:p>
          <a:p>
            <a:pPr marL="0" marR="0" lvl="0" indent="0" algn="just" rtl="0">
              <a:lnSpc>
                <a:spcPct val="120000"/>
              </a:lnSpc>
              <a:spcBef>
                <a:spcPts val="240"/>
              </a:spcBef>
              <a:buClr>
                <a:schemeClr val="dk1"/>
              </a:buClr>
              <a:buSzPct val="25000"/>
              <a:buFont typeface="Arial"/>
              <a:buNone/>
            </a:pPr>
            <a:endParaRPr sz="1400" dirty="0"/>
          </a:p>
        </p:txBody>
      </p:sp>
      <p:sp>
        <p:nvSpPr>
          <p:cNvPr id="36" name="Shape 36"/>
          <p:cNvSpPr txBox="1">
            <a:spLocks noGrp="1"/>
          </p:cNvSpPr>
          <p:nvPr>
            <p:ph type="body" idx="3"/>
          </p:nvPr>
        </p:nvSpPr>
        <p:spPr>
          <a:xfrm>
            <a:off x="4744439" y="274637"/>
            <a:ext cx="4205124" cy="7948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1" i="0" u="none" strike="noStrike" cap="none" dirty="0">
                <a:solidFill>
                  <a:srgbClr val="434343"/>
                </a:solidFill>
                <a:latin typeface="Century Gothic"/>
                <a:ea typeface="Century Gothic"/>
                <a:cs typeface="Century Gothic"/>
                <a:sym typeface="Century Gothic"/>
              </a:rPr>
              <a:t>Que se </a:t>
            </a:r>
            <a:r>
              <a:rPr lang="en-US" sz="1700" b="1" i="0" u="none" strike="noStrike" cap="none" dirty="0" err="1">
                <a:solidFill>
                  <a:srgbClr val="434343"/>
                </a:solidFill>
                <a:latin typeface="Century Gothic"/>
                <a:ea typeface="Century Gothic"/>
                <a:cs typeface="Century Gothic"/>
                <a:sym typeface="Century Gothic"/>
              </a:rPr>
              <a:t>passera</a:t>
            </a:r>
            <a:r>
              <a:rPr lang="en-US" sz="1700" b="1" i="0" u="none" strike="noStrike" cap="none" dirty="0">
                <a:solidFill>
                  <a:srgbClr val="434343"/>
                </a:solidFill>
                <a:latin typeface="Century Gothic"/>
                <a:ea typeface="Century Gothic"/>
                <a:cs typeface="Century Gothic"/>
                <a:sym typeface="Century Gothic"/>
              </a:rPr>
              <a:t>-t-</a:t>
            </a:r>
            <a:r>
              <a:rPr lang="en-US" sz="1700" b="1" i="0" u="none" strike="noStrike" cap="none" dirty="0" err="1">
                <a:solidFill>
                  <a:srgbClr val="434343"/>
                </a:solidFill>
                <a:latin typeface="Century Gothic"/>
                <a:ea typeface="Century Gothic"/>
                <a:cs typeface="Century Gothic"/>
                <a:sym typeface="Century Gothic"/>
              </a:rPr>
              <a:t>il</a:t>
            </a:r>
            <a:r>
              <a:rPr lang="en-US" sz="1700" b="1" i="0" u="none" strike="noStrike" cap="none" dirty="0">
                <a:solidFill>
                  <a:srgbClr val="434343"/>
                </a:solidFill>
                <a:latin typeface="Century Gothic"/>
                <a:ea typeface="Century Gothic"/>
                <a:cs typeface="Century Gothic"/>
                <a:sym typeface="Century Gothic"/>
              </a:rPr>
              <a:t> après </a:t>
            </a:r>
            <a:r>
              <a:rPr lang="en-US" sz="1700" b="1" i="0" u="none" strike="noStrike" cap="none" dirty="0" err="1">
                <a:solidFill>
                  <a:srgbClr val="434343"/>
                </a:solidFill>
                <a:latin typeface="Century Gothic"/>
                <a:ea typeface="Century Gothic"/>
                <a:cs typeface="Century Gothic"/>
                <a:sym typeface="Century Gothic"/>
              </a:rPr>
              <a:t>cette</a:t>
            </a:r>
            <a:r>
              <a:rPr lang="en-US" sz="1700" b="1" i="0" u="none" strike="noStrike" cap="none" dirty="0">
                <a:solidFill>
                  <a:srgbClr val="434343"/>
                </a:solidFill>
                <a:latin typeface="Century Gothic"/>
                <a:ea typeface="Century Gothic"/>
                <a:cs typeface="Century Gothic"/>
                <a:sym typeface="Century Gothic"/>
              </a:rPr>
              <a:t> discussion?</a:t>
            </a:r>
          </a:p>
        </p:txBody>
      </p:sp>
      <p:sp>
        <p:nvSpPr>
          <p:cNvPr id="37" name="Shape 37"/>
          <p:cNvSpPr txBox="1">
            <a:spLocks noGrp="1"/>
          </p:cNvSpPr>
          <p:nvPr>
            <p:ph type="body" idx="4"/>
          </p:nvPr>
        </p:nvSpPr>
        <p:spPr>
          <a:xfrm>
            <a:off x="293688" y="6490119"/>
            <a:ext cx="708944"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2</a:t>
            </a:r>
          </a:p>
        </p:txBody>
      </p:sp>
      <p:sp>
        <p:nvSpPr>
          <p:cNvPr id="38" name="Shape 38"/>
          <p:cNvSpPr txBox="1">
            <a:spLocks noGrp="1"/>
          </p:cNvSpPr>
          <p:nvPr>
            <p:ph type="body" idx="5"/>
          </p:nvPr>
        </p:nvSpPr>
        <p:spPr>
          <a:xfrm>
            <a:off x="8048374" y="6489701"/>
            <a:ext cx="774700" cy="365125"/>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11</a:t>
            </a:r>
          </a:p>
        </p:txBody>
      </p:sp>
      <p:pic>
        <p:nvPicPr>
          <p:cNvPr id="39" name="Shape 39" descr=" Im bubles.png"/>
          <p:cNvPicPr preferRelativeResize="0"/>
          <p:nvPr/>
        </p:nvPicPr>
        <p:blipFill rotWithShape="1">
          <a:blip r:embed="rId3">
            <a:alphaModFix/>
          </a:blip>
          <a:srcRect/>
          <a:stretch/>
        </p:blipFill>
        <p:spPr>
          <a:xfrm>
            <a:off x="4860200" y="4987111"/>
            <a:ext cx="947700" cy="653100"/>
          </a:xfrm>
          <a:prstGeom prst="rect">
            <a:avLst/>
          </a:prstGeom>
          <a:noFill/>
          <a:ln>
            <a:noFill/>
          </a:ln>
        </p:spPr>
      </p:pic>
      <p:pic>
        <p:nvPicPr>
          <p:cNvPr id="40" name="Shape 40" descr=" Im clipping board.png"/>
          <p:cNvPicPr preferRelativeResize="0"/>
          <p:nvPr/>
        </p:nvPicPr>
        <p:blipFill rotWithShape="1">
          <a:blip r:embed="rId4">
            <a:alphaModFix/>
          </a:blip>
          <a:srcRect/>
          <a:stretch/>
        </p:blipFill>
        <p:spPr>
          <a:xfrm>
            <a:off x="7948205" y="1663354"/>
            <a:ext cx="708900" cy="862500"/>
          </a:xfrm>
          <a:prstGeom prst="rect">
            <a:avLst/>
          </a:prstGeom>
          <a:noFill/>
          <a:ln>
            <a:noFill/>
          </a:ln>
        </p:spPr>
      </p:pic>
      <p:pic>
        <p:nvPicPr>
          <p:cNvPr id="41" name="Shape 41" descr=" Schéma intro.png"/>
          <p:cNvPicPr preferRelativeResize="0"/>
          <p:nvPr/>
        </p:nvPicPr>
        <p:blipFill rotWithShape="1">
          <a:blip r:embed="rId5">
            <a:alphaModFix/>
          </a:blip>
          <a:srcRect/>
          <a:stretch/>
        </p:blipFill>
        <p:spPr>
          <a:xfrm>
            <a:off x="421608" y="2081747"/>
            <a:ext cx="3834300" cy="1518000"/>
          </a:xfrm>
          <a:prstGeom prst="rect">
            <a:avLst/>
          </a:prstGeom>
          <a:noFill/>
          <a:ln>
            <a:noFill/>
          </a:ln>
        </p:spPr>
      </p:pic>
      <p:pic>
        <p:nvPicPr>
          <p:cNvPr id="42" name="Shape 42" descr=" Im dialog.png"/>
          <p:cNvPicPr preferRelativeResize="0"/>
          <p:nvPr/>
        </p:nvPicPr>
        <p:blipFill rotWithShape="1">
          <a:blip r:embed="rId6">
            <a:alphaModFix/>
          </a:blip>
          <a:srcRect/>
          <a:stretch/>
        </p:blipFill>
        <p:spPr>
          <a:xfrm>
            <a:off x="5055850" y="2369249"/>
            <a:ext cx="947700" cy="687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4038599" cy="687887"/>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Clr>
                <a:srgbClr val="D67227"/>
              </a:buClr>
              <a:buSzPct val="25000"/>
              <a:buFont typeface="Century Gothic"/>
              <a:buNone/>
            </a:pPr>
            <a:r>
              <a:rPr lang="en-US" sz="1700" b="1" i="0" u="none" strike="noStrike" cap="none" dirty="0" err="1">
                <a:solidFill>
                  <a:srgbClr val="000000"/>
                </a:solidFill>
                <a:latin typeface="Century Gothic"/>
                <a:ea typeface="Century Gothic"/>
                <a:cs typeface="Century Gothic"/>
                <a:sym typeface="Century Gothic"/>
              </a:rPr>
              <a:t>Sommaire</a:t>
            </a:r>
            <a:endParaRPr lang="en-US" sz="1700" b="1" i="0" u="none" strike="noStrike" cap="none" dirty="0">
              <a:solidFill>
                <a:srgbClr val="000000"/>
              </a:solidFill>
              <a:latin typeface="Century Gothic"/>
              <a:ea typeface="Century Gothic"/>
              <a:cs typeface="Century Gothic"/>
              <a:sym typeface="Century Gothic"/>
            </a:endParaRPr>
          </a:p>
        </p:txBody>
      </p:sp>
      <p:sp>
        <p:nvSpPr>
          <p:cNvPr id="48" name="Shape 48"/>
          <p:cNvSpPr txBox="1">
            <a:spLocks noGrp="1"/>
          </p:cNvSpPr>
          <p:nvPr>
            <p:ph type="body" idx="1"/>
          </p:nvPr>
        </p:nvSpPr>
        <p:spPr>
          <a:xfrm>
            <a:off x="457200" y="697099"/>
            <a:ext cx="3674100" cy="56529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b="0" i="0" u="none" strike="noStrike" cap="none" dirty="0">
                <a:solidFill>
                  <a:schemeClr val="dk1"/>
                </a:solidFill>
                <a:latin typeface="Avenir"/>
                <a:ea typeface="Avenir"/>
                <a:cs typeface="Avenir"/>
                <a:sym typeface="Avenir"/>
              </a:rPr>
              <a:t>Ce document </a:t>
            </a:r>
            <a:r>
              <a:rPr lang="en-US" sz="1400" b="0" i="0" u="none" strike="noStrike" cap="none" dirty="0" err="1">
                <a:solidFill>
                  <a:schemeClr val="dk1"/>
                </a:solidFill>
                <a:latin typeface="Avenir"/>
                <a:ea typeface="Avenir"/>
                <a:cs typeface="Avenir"/>
                <a:sym typeface="Avenir"/>
              </a:rPr>
              <a:t>vous</a:t>
            </a:r>
            <a:r>
              <a:rPr lang="en-US" sz="1400" b="0" i="0" u="none" strike="noStrike" cap="none" dirty="0">
                <a:solidFill>
                  <a:schemeClr val="dk1"/>
                </a:solidFill>
                <a:latin typeface="Avenir"/>
                <a:ea typeface="Avenir"/>
                <a:cs typeface="Avenir"/>
                <a:sym typeface="Avenir"/>
              </a:rPr>
              <a:t> a </a:t>
            </a:r>
            <a:r>
              <a:rPr lang="en-US" sz="1400" b="0" i="0" u="none" strike="noStrike" cap="none" dirty="0" err="1">
                <a:solidFill>
                  <a:schemeClr val="dk1"/>
                </a:solidFill>
                <a:latin typeface="Avenir"/>
                <a:ea typeface="Avenir"/>
                <a:cs typeface="Avenir"/>
                <a:sym typeface="Avenir"/>
              </a:rPr>
              <a:t>présenté</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deux</a:t>
            </a:r>
            <a:r>
              <a:rPr lang="en-US" sz="1400" b="0" i="0" u="none" strike="noStrike" cap="none" dirty="0">
                <a:solidFill>
                  <a:schemeClr val="dk1"/>
                </a:solidFill>
                <a:latin typeface="Avenir"/>
                <a:ea typeface="Avenir"/>
                <a:cs typeface="Avenir"/>
                <a:sym typeface="Avenir"/>
              </a:rPr>
              <a:t> interventions. De plus, </a:t>
            </a:r>
            <a:r>
              <a:rPr lang="en-US" sz="1400" b="0" i="0" u="none" strike="noStrike" cap="none" dirty="0" err="1">
                <a:solidFill>
                  <a:schemeClr val="dk1"/>
                </a:solidFill>
                <a:latin typeface="Avenir"/>
                <a:ea typeface="Avenir"/>
                <a:cs typeface="Avenir"/>
                <a:sym typeface="Avenir"/>
              </a:rPr>
              <a:t>vous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avez</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réfléchi</a:t>
            </a:r>
            <a:r>
              <a:rPr lang="en-US" sz="1400" b="0" i="0" u="none" strike="noStrike" cap="none" dirty="0">
                <a:solidFill>
                  <a:schemeClr val="dk1"/>
                </a:solidFill>
                <a:latin typeface="Avenir"/>
                <a:ea typeface="Avenir"/>
                <a:cs typeface="Avenir"/>
                <a:sym typeface="Avenir"/>
              </a:rPr>
              <a:t> à </a:t>
            </a:r>
            <a:r>
              <a:rPr lang="en-US" sz="1400" b="0" i="0" u="none" strike="noStrike" cap="none" dirty="0" err="1">
                <a:solidFill>
                  <a:schemeClr val="dk1"/>
                </a:solidFill>
                <a:latin typeface="Avenir"/>
                <a:ea typeface="Avenir"/>
                <a:cs typeface="Avenir"/>
                <a:sym typeface="Avenir"/>
              </a:rPr>
              <a:t>vos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volontés</a:t>
            </a:r>
            <a:r>
              <a:rPr lang="en-US" sz="1400" b="0" i="0" u="none" strike="noStrike" cap="none" dirty="0">
                <a:solidFill>
                  <a:schemeClr val="dk1"/>
                </a:solidFill>
                <a:latin typeface="Avenir"/>
                <a:ea typeface="Avenir"/>
                <a:cs typeface="Avenir"/>
                <a:sym typeface="Avenir"/>
              </a:rPr>
              <a:t> et à </a:t>
            </a:r>
            <a:r>
              <a:rPr lang="en-US" sz="1400" b="0" i="0" u="none" strike="noStrike" cap="none" dirty="0" err="1">
                <a:solidFill>
                  <a:schemeClr val="dk1"/>
                </a:solidFill>
                <a:latin typeface="Avenir"/>
                <a:ea typeface="Avenir"/>
                <a:cs typeface="Avenir"/>
                <a:sym typeface="Avenir"/>
              </a:rPr>
              <a:t>votre</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niveau</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d’autonomie</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actuel</a:t>
            </a:r>
            <a:r>
              <a:rPr lang="en-US" sz="1400" b="0" i="0" u="none" strike="noStrike" cap="none" dirty="0">
                <a:solidFill>
                  <a:schemeClr val="dk1"/>
                </a:solidFill>
                <a:latin typeface="Avenir"/>
                <a:ea typeface="Avenir"/>
                <a:cs typeface="Avenir"/>
                <a:sym typeface="Avenir"/>
              </a:rPr>
              <a:t> et </a:t>
            </a:r>
            <a:r>
              <a:rPr lang="en-US" sz="1400" b="0" i="0" u="none" strike="noStrike" cap="none" dirty="0" err="1">
                <a:solidFill>
                  <a:schemeClr val="dk1"/>
                </a:solidFill>
                <a:latin typeface="Avenir"/>
                <a:ea typeface="Avenir"/>
                <a:cs typeface="Avenir"/>
                <a:sym typeface="Avenir"/>
              </a:rPr>
              <a:t>anticipé</a:t>
            </a:r>
            <a:r>
              <a:rPr lang="en-US" sz="1400" b="0" i="0" u="none" strike="noStrike" cap="none" dirty="0">
                <a:solidFill>
                  <a:schemeClr val="dk1"/>
                </a:solidFill>
                <a:latin typeface="Avenir"/>
                <a:ea typeface="Avenir"/>
                <a:cs typeface="Avenir"/>
                <a:sym typeface="Avenir"/>
              </a:rPr>
              <a:t>.</a:t>
            </a:r>
          </a:p>
          <a:p>
            <a:pPr marL="0" marR="0" lvl="0" indent="0" algn="just" rtl="0">
              <a:lnSpc>
                <a:spcPct val="120000"/>
              </a:lnSpc>
              <a:spcBef>
                <a:spcPts val="240"/>
              </a:spcBef>
              <a:spcAft>
                <a:spcPts val="0"/>
              </a:spcAft>
              <a:buClr>
                <a:schemeClr val="dk1"/>
              </a:buClr>
              <a:buSzPct val="25000"/>
              <a:buFont typeface="Arial"/>
              <a:buNone/>
            </a:pPr>
            <a:endParaRPr sz="14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400" dirty="0"/>
              <a:t> </a:t>
            </a:r>
            <a:r>
              <a:rPr lang="en-US" sz="1400" dirty="0" smtClean="0"/>
              <a:t>      </a:t>
            </a:r>
            <a:r>
              <a:rPr lang="en-US" sz="1400" b="0" i="0" u="none" strike="noStrike" cap="none" dirty="0" smtClean="0">
                <a:solidFill>
                  <a:schemeClr val="dk1"/>
                </a:solidFill>
                <a:latin typeface="Avenir"/>
                <a:ea typeface="Avenir"/>
                <a:cs typeface="Avenir"/>
                <a:sym typeface="Avenir"/>
              </a:rPr>
              <a:t>À </a:t>
            </a:r>
            <a:r>
              <a:rPr lang="en-US" sz="1400" b="0" i="0" u="none" strike="noStrike" cap="none" dirty="0" err="1">
                <a:solidFill>
                  <a:schemeClr val="dk1"/>
                </a:solidFill>
                <a:latin typeface="Avenir"/>
                <a:ea typeface="Avenir"/>
                <a:cs typeface="Avenir"/>
                <a:sym typeface="Avenir"/>
              </a:rPr>
              <a:t>présent</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si</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votre</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cœur</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cesse</a:t>
            </a:r>
            <a:r>
              <a:rPr lang="en-US" sz="1400" b="0" i="0" u="none" strike="noStrike" cap="none" dirty="0">
                <a:solidFill>
                  <a:schemeClr val="dk1"/>
                </a:solidFill>
                <a:latin typeface="Avenir"/>
                <a:ea typeface="Avenir"/>
                <a:cs typeface="Avenir"/>
                <a:sym typeface="Avenir"/>
              </a:rPr>
              <a:t> de </a:t>
            </a:r>
            <a:r>
              <a:rPr lang="en-US" sz="1400" b="0" i="0" u="none" strike="noStrike" cap="none" dirty="0" err="1">
                <a:solidFill>
                  <a:schemeClr val="dk1"/>
                </a:solidFill>
                <a:latin typeface="Avenir"/>
                <a:ea typeface="Avenir"/>
                <a:cs typeface="Avenir"/>
                <a:sym typeface="Avenir"/>
              </a:rPr>
              <a:t>battre</a:t>
            </a:r>
            <a:r>
              <a:rPr lang="en-US" sz="1400" b="0" i="0" u="none" strike="noStrike" cap="none" dirty="0">
                <a:solidFill>
                  <a:schemeClr val="dk1"/>
                </a:solidFill>
                <a:latin typeface="Avenir"/>
                <a:ea typeface="Avenir"/>
                <a:cs typeface="Avenir"/>
                <a:sym typeface="Avenir"/>
              </a:rPr>
              <a:t>,</a:t>
            </a:r>
            <a:r>
              <a:rPr lang="en-US" sz="1400" dirty="0"/>
              <a:t> </a:t>
            </a:r>
            <a:r>
              <a:rPr lang="en-US" sz="1400" b="0" i="0" u="none" strike="noStrike" cap="none" dirty="0" err="1">
                <a:solidFill>
                  <a:schemeClr val="dk1"/>
                </a:solidFill>
                <a:latin typeface="Avenir"/>
                <a:ea typeface="Avenir"/>
                <a:cs typeface="Avenir"/>
                <a:sym typeface="Avenir"/>
              </a:rPr>
              <a:t>voudriez-vous</a:t>
            </a:r>
            <a:r>
              <a:rPr lang="en-US" sz="1400" b="0" i="0" u="none" strike="noStrike" cap="none" dirty="0">
                <a:solidFill>
                  <a:schemeClr val="dk1"/>
                </a:solidFill>
                <a:latin typeface="Avenir"/>
                <a:ea typeface="Avenir"/>
                <a:cs typeface="Avenir"/>
                <a:sym typeface="Avenir"/>
              </a:rPr>
              <a:t> que la </a:t>
            </a:r>
            <a:r>
              <a:rPr lang="en-US" sz="1400" b="0" i="0" u="none" strike="noStrike" cap="none" dirty="0" err="1">
                <a:solidFill>
                  <a:schemeClr val="dk1"/>
                </a:solidFill>
                <a:latin typeface="Avenir"/>
                <a:ea typeface="Avenir"/>
                <a:cs typeface="Avenir"/>
                <a:sym typeface="Avenir"/>
              </a:rPr>
              <a:t>réanimation</a:t>
            </a:r>
            <a:r>
              <a:rPr lang="en-US" sz="1400" b="0" i="0" u="none" strike="noStrike" cap="none" dirty="0">
                <a:solidFill>
                  <a:schemeClr val="dk1"/>
                </a:solidFill>
                <a:latin typeface="Avenir"/>
                <a:ea typeface="Avenir"/>
                <a:cs typeface="Avenir"/>
                <a:sym typeface="Avenir"/>
              </a:rPr>
              <a:t> </a:t>
            </a:r>
          </a:p>
          <a:p>
            <a:pPr marL="0" marR="0" lvl="0" indent="0" algn="just" rtl="0">
              <a:lnSpc>
                <a:spcPct val="120000"/>
              </a:lnSpc>
              <a:spcBef>
                <a:spcPts val="240"/>
              </a:spcBef>
              <a:spcAft>
                <a:spcPts val="0"/>
              </a:spcAft>
              <a:buClr>
                <a:schemeClr val="dk1"/>
              </a:buClr>
              <a:buSzPct val="25000"/>
              <a:buFont typeface="Arial"/>
              <a:buNone/>
            </a:pPr>
            <a:r>
              <a:rPr lang="en-US" sz="1400" dirty="0"/>
              <a:t> </a:t>
            </a:r>
            <a:r>
              <a:rPr lang="en-US" sz="1400" dirty="0" err="1"/>
              <a:t>cardiorespiratoire</a:t>
            </a:r>
            <a:r>
              <a:rPr lang="en-US" sz="1400" dirty="0"/>
              <a:t> </a:t>
            </a:r>
            <a:r>
              <a:rPr lang="en-US" sz="1400" dirty="0" err="1"/>
              <a:t>soit</a:t>
            </a:r>
            <a:r>
              <a:rPr lang="en-US" sz="1400" dirty="0"/>
              <a:t> </a:t>
            </a:r>
            <a:r>
              <a:rPr lang="en-US" sz="1400" dirty="0" err="1"/>
              <a:t>tentée</a:t>
            </a:r>
            <a:r>
              <a:rPr lang="en-US" sz="1400" dirty="0"/>
              <a:t>?</a:t>
            </a:r>
            <a:r>
              <a:rPr lang="en-US" sz="1400" b="0" i="0" u="none" strike="noStrike" cap="none" dirty="0">
                <a:solidFill>
                  <a:schemeClr val="dk1"/>
                </a:solidFill>
                <a:latin typeface="Avenir"/>
                <a:ea typeface="Avenir"/>
                <a:cs typeface="Avenir"/>
                <a:sym typeface="Avenir"/>
              </a:rPr>
              <a:t>        </a:t>
            </a:r>
          </a:p>
          <a:p>
            <a:pPr marL="0" marR="0" lvl="0" indent="0" algn="just" rtl="0">
              <a:lnSpc>
                <a:spcPct val="200000"/>
              </a:lnSpc>
              <a:spcBef>
                <a:spcPts val="240"/>
              </a:spcBef>
              <a:spcAft>
                <a:spcPts val="0"/>
              </a:spcAft>
              <a:buClr>
                <a:schemeClr val="dk1"/>
              </a:buClr>
              <a:buSzPct val="25000"/>
              <a:buFont typeface="Arial"/>
              <a:buNone/>
            </a:pPr>
            <a:r>
              <a:rPr lang="en-US" sz="1400" b="1" i="0" u="none" strike="noStrike" cap="none" dirty="0" smtClean="0">
                <a:solidFill>
                  <a:schemeClr val="dk1"/>
                </a:solidFill>
                <a:latin typeface="Avenir"/>
                <a:ea typeface="Avenir"/>
                <a:cs typeface="Avenir"/>
                <a:sym typeface="Avenir"/>
              </a:rPr>
              <a:t>  </a:t>
            </a:r>
            <a:r>
              <a:rPr lang="en-US" sz="1400" b="1" i="0" u="none" strike="noStrike" cap="none" dirty="0" err="1">
                <a:solidFill>
                  <a:schemeClr val="dk1"/>
                </a:solidFill>
                <a:latin typeface="Avenir"/>
                <a:ea typeface="Avenir"/>
                <a:cs typeface="Avenir"/>
                <a:sym typeface="Avenir"/>
              </a:rPr>
              <a:t>Oui</a:t>
            </a:r>
            <a:r>
              <a:rPr lang="en-US" sz="1400" b="1" i="0" u="none" strike="noStrike" cap="none" dirty="0">
                <a:solidFill>
                  <a:schemeClr val="dk1"/>
                </a:solidFill>
                <a:latin typeface="Avenir"/>
                <a:ea typeface="Avenir"/>
                <a:cs typeface="Avenir"/>
                <a:sym typeface="Avenir"/>
              </a:rPr>
              <a:t>	      Non	    </a:t>
            </a:r>
            <a:r>
              <a:rPr lang="en-US" sz="1400" b="1" i="0" u="none" strike="noStrike" cap="none" dirty="0" err="1">
                <a:solidFill>
                  <a:schemeClr val="dk1"/>
                </a:solidFill>
                <a:latin typeface="Avenir"/>
                <a:ea typeface="Avenir"/>
                <a:cs typeface="Avenir"/>
                <a:sym typeface="Avenir"/>
              </a:rPr>
              <a:t>Indécis</a:t>
            </a:r>
            <a:endParaRPr lang="en-US" sz="1400" b="1" i="0" u="none" strike="noStrike" cap="none" dirty="0">
              <a:solidFill>
                <a:schemeClr val="dk1"/>
              </a:solidFill>
              <a:latin typeface="Avenir"/>
              <a:ea typeface="Avenir"/>
              <a:cs typeface="Avenir"/>
              <a:sym typeface="Avenir"/>
            </a:endParaRPr>
          </a:p>
          <a:p>
            <a:pPr marL="0" marR="0" lvl="0" indent="457200" algn="just" rtl="0">
              <a:lnSpc>
                <a:spcPct val="120000"/>
              </a:lnSpc>
              <a:spcBef>
                <a:spcPts val="240"/>
              </a:spcBef>
              <a:spcAft>
                <a:spcPts val="0"/>
              </a:spcAft>
              <a:buClr>
                <a:schemeClr val="dk1"/>
              </a:buClr>
              <a:buSzPct val="25000"/>
              <a:buFont typeface="Arial"/>
              <a:buNone/>
            </a:pPr>
            <a:endParaRPr lang="en-US" sz="1400" dirty="0" smtClean="0"/>
          </a:p>
          <a:p>
            <a:pPr marL="0" marR="0" lvl="0" indent="457200" algn="just" rtl="0">
              <a:lnSpc>
                <a:spcPct val="120000"/>
              </a:lnSpc>
              <a:spcBef>
                <a:spcPts val="240"/>
              </a:spcBef>
              <a:spcAft>
                <a:spcPts val="0"/>
              </a:spcAft>
              <a:buClr>
                <a:schemeClr val="dk1"/>
              </a:buClr>
              <a:buSzPct val="25000"/>
              <a:buFont typeface="Arial"/>
              <a:buNone/>
            </a:pPr>
            <a:r>
              <a:rPr lang="en-US" sz="1400" dirty="0" smtClean="0"/>
              <a:t>À </a:t>
            </a:r>
            <a:r>
              <a:rPr lang="en-US" sz="1400" dirty="0" err="1"/>
              <a:t>présent</a:t>
            </a:r>
            <a:r>
              <a:rPr lang="en-US" sz="1400" dirty="0"/>
              <a:t>, </a:t>
            </a:r>
            <a:r>
              <a:rPr lang="en-US" sz="1400" dirty="0" err="1"/>
              <a:t>si</a:t>
            </a:r>
            <a:r>
              <a:rPr lang="en-US" sz="1400" dirty="0"/>
              <a:t> </a:t>
            </a:r>
            <a:r>
              <a:rPr lang="en-US" sz="1400" dirty="0" err="1"/>
              <a:t>vous</a:t>
            </a:r>
            <a:r>
              <a:rPr lang="en-US" sz="1400" dirty="0"/>
              <a:t> ne </a:t>
            </a:r>
            <a:r>
              <a:rPr lang="en-US" sz="1400" dirty="0" err="1"/>
              <a:t>pouvez</a:t>
            </a:r>
            <a:r>
              <a:rPr lang="en-US" sz="1400" dirty="0"/>
              <a:t> plus </a:t>
            </a:r>
            <a:r>
              <a:rPr lang="en-US" sz="1400" dirty="0" err="1"/>
              <a:t>respirer</a:t>
            </a:r>
            <a:r>
              <a:rPr lang="en-US" sz="1400" dirty="0"/>
              <a:t> par </a:t>
            </a:r>
            <a:r>
              <a:rPr lang="en-US" sz="1400" dirty="0" err="1"/>
              <a:t>vous</a:t>
            </a:r>
            <a:r>
              <a:rPr lang="en-US" sz="1400" dirty="0"/>
              <a:t> </a:t>
            </a:r>
            <a:r>
              <a:rPr lang="en-US" sz="1400" dirty="0" err="1"/>
              <a:t>mêmes</a:t>
            </a:r>
            <a:r>
              <a:rPr lang="en-US" sz="1400" dirty="0"/>
              <a:t>, </a:t>
            </a:r>
            <a:r>
              <a:rPr lang="en-US" sz="1400" b="0" i="0" u="none" strike="noStrike" cap="none" dirty="0" err="1">
                <a:solidFill>
                  <a:schemeClr val="dk1"/>
                </a:solidFill>
                <a:latin typeface="Avenir"/>
                <a:ea typeface="Avenir"/>
                <a:cs typeface="Avenir"/>
                <a:sym typeface="Avenir"/>
              </a:rPr>
              <a:t>voudriez-vous</a:t>
            </a:r>
            <a:r>
              <a:rPr lang="en-US" sz="1400" b="0" i="0" u="none" strike="noStrike" cap="none" dirty="0">
                <a:solidFill>
                  <a:schemeClr val="dk1"/>
                </a:solidFill>
                <a:latin typeface="Avenir"/>
                <a:ea typeface="Avenir"/>
                <a:cs typeface="Avenir"/>
                <a:sym typeface="Avenir"/>
              </a:rPr>
              <a:t> </a:t>
            </a:r>
            <a:r>
              <a:rPr lang="en-US" sz="1400" dirty="0" err="1"/>
              <a:t>recevoir</a:t>
            </a:r>
            <a:r>
              <a:rPr lang="en-US" sz="1400" dirty="0"/>
              <a:t> de la v</a:t>
            </a:r>
            <a:r>
              <a:rPr lang="en-US" sz="1400" b="0" i="0" u="none" strike="noStrike" cap="none" dirty="0">
                <a:solidFill>
                  <a:schemeClr val="dk1"/>
                </a:solidFill>
                <a:latin typeface="Avenir"/>
                <a:ea typeface="Avenir"/>
                <a:cs typeface="Avenir"/>
                <a:sym typeface="Avenir"/>
              </a:rPr>
              <a:t>entilation </a:t>
            </a:r>
            <a:r>
              <a:rPr lang="en-US" sz="1400" b="0" i="0" u="none" strike="noStrike" cap="none" dirty="0" err="1">
                <a:solidFill>
                  <a:schemeClr val="dk1"/>
                </a:solidFill>
                <a:latin typeface="Avenir"/>
                <a:ea typeface="Avenir"/>
                <a:cs typeface="Avenir"/>
                <a:sym typeface="Avenir"/>
              </a:rPr>
              <a:t>mécanique</a:t>
            </a:r>
            <a:r>
              <a:rPr lang="en-US" sz="1400" b="0" i="0" u="none" strike="noStrike" cap="none" dirty="0">
                <a:solidFill>
                  <a:schemeClr val="dk1"/>
                </a:solidFill>
                <a:latin typeface="Avenir"/>
                <a:ea typeface="Avenir"/>
                <a:cs typeface="Avenir"/>
                <a:sym typeface="Avenir"/>
              </a:rPr>
              <a:t> invasive ?</a:t>
            </a:r>
            <a:r>
              <a:rPr lang="en-US" sz="1400" b="1" i="0" u="none" strike="noStrike" cap="none" dirty="0">
                <a:solidFill>
                  <a:schemeClr val="dk1"/>
                </a:solidFill>
                <a:latin typeface="Avenir"/>
                <a:ea typeface="Avenir"/>
                <a:cs typeface="Avenir"/>
                <a:sym typeface="Avenir"/>
              </a:rPr>
              <a:t> </a:t>
            </a:r>
          </a:p>
          <a:p>
            <a:pPr marL="0" marR="0" lvl="0" indent="0" algn="l" rtl="0">
              <a:lnSpc>
                <a:spcPct val="120000"/>
              </a:lnSpc>
              <a:spcBef>
                <a:spcPts val="240"/>
              </a:spcBef>
              <a:spcAft>
                <a:spcPts val="0"/>
              </a:spcAft>
              <a:buClr>
                <a:schemeClr val="dk1"/>
              </a:buClr>
              <a:buSzPct val="25000"/>
              <a:buFont typeface="Arial"/>
              <a:buNone/>
            </a:pPr>
            <a:r>
              <a:rPr lang="en-US" sz="1400" b="1" i="0" u="none" strike="noStrike" cap="none" dirty="0" smtClean="0">
                <a:solidFill>
                  <a:schemeClr val="dk1"/>
                </a:solidFill>
                <a:latin typeface="Avenir"/>
                <a:ea typeface="Avenir"/>
                <a:cs typeface="Avenir"/>
                <a:sym typeface="Avenir"/>
              </a:rPr>
              <a:t>  </a:t>
            </a:r>
            <a:r>
              <a:rPr lang="en-US" sz="1400" b="1" i="0" u="none" strike="noStrike" cap="none" dirty="0" err="1" smtClean="0">
                <a:solidFill>
                  <a:schemeClr val="dk1"/>
                </a:solidFill>
                <a:latin typeface="Avenir"/>
                <a:ea typeface="Avenir"/>
                <a:cs typeface="Avenir"/>
                <a:sym typeface="Avenir"/>
              </a:rPr>
              <a:t>Oui</a:t>
            </a:r>
            <a:r>
              <a:rPr lang="en-US" sz="1400" b="1" dirty="0" smtClean="0"/>
              <a:t>               </a:t>
            </a:r>
            <a:r>
              <a:rPr lang="en-US" sz="1400" b="1" i="0" u="none" strike="noStrike" cap="none" dirty="0" smtClean="0">
                <a:solidFill>
                  <a:schemeClr val="dk1"/>
                </a:solidFill>
                <a:latin typeface="Avenir"/>
                <a:ea typeface="Avenir"/>
                <a:cs typeface="Avenir"/>
                <a:sym typeface="Avenir"/>
              </a:rPr>
              <a:t> </a:t>
            </a:r>
            <a:r>
              <a:rPr lang="en-US" sz="1400" b="1" i="0" u="none" strike="noStrike" cap="none" dirty="0">
                <a:solidFill>
                  <a:schemeClr val="dk1"/>
                </a:solidFill>
                <a:latin typeface="Avenir"/>
                <a:ea typeface="Avenir"/>
                <a:cs typeface="Avenir"/>
                <a:sym typeface="Avenir"/>
              </a:rPr>
              <a:t>Non </a:t>
            </a:r>
            <a:r>
              <a:rPr lang="en-US" sz="1400" b="1" i="0" u="none" strike="noStrike" cap="none" dirty="0" smtClean="0">
                <a:solidFill>
                  <a:schemeClr val="dk1"/>
                </a:solidFill>
                <a:latin typeface="Avenir"/>
                <a:ea typeface="Avenir"/>
                <a:cs typeface="Avenir"/>
                <a:sym typeface="Avenir"/>
              </a:rPr>
              <a:t>         </a:t>
            </a:r>
            <a:r>
              <a:rPr lang="en-US" sz="1400" b="1" i="0" u="none" strike="noStrike" cap="none" dirty="0" err="1" smtClean="0">
                <a:solidFill>
                  <a:schemeClr val="dk1"/>
                </a:solidFill>
                <a:latin typeface="Avenir"/>
                <a:ea typeface="Avenir"/>
                <a:cs typeface="Avenir"/>
                <a:sym typeface="Avenir"/>
              </a:rPr>
              <a:t>Indécis</a:t>
            </a:r>
            <a:r>
              <a:rPr lang="en-US" sz="1400" b="1" i="0" u="none" strike="noStrike" cap="none" dirty="0" smtClean="0">
                <a:solidFill>
                  <a:schemeClr val="dk1"/>
                </a:solidFill>
                <a:latin typeface="Avenir"/>
                <a:ea typeface="Avenir"/>
                <a:cs typeface="Avenir"/>
                <a:sym typeface="Avenir"/>
              </a:rPr>
              <a:t>  </a:t>
            </a:r>
            <a:endParaRPr lang="en-US" sz="1400" b="1" i="0" u="none" strike="noStrike" cap="none" dirty="0">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lang="fr-CA" sz="1400" b="1" i="0" u="none" strike="noStrike" cap="none" dirty="0" smtClean="0">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r>
              <a:rPr lang="fr-CA" sz="1400" b="1" i="0" u="none" strike="noStrike" cap="none" dirty="0" smtClean="0">
                <a:solidFill>
                  <a:schemeClr val="dk1"/>
                </a:solidFill>
                <a:latin typeface="Avenir"/>
                <a:ea typeface="Avenir"/>
                <a:cs typeface="Avenir"/>
                <a:sym typeface="Avenir"/>
              </a:rPr>
              <a:t>Notes</a:t>
            </a:r>
            <a:endParaRPr sz="1400" b="1" i="0" u="none" strike="noStrike" cap="none" dirty="0">
              <a:solidFill>
                <a:schemeClr val="dk1"/>
              </a:solidFill>
              <a:latin typeface="Avenir"/>
              <a:ea typeface="Avenir"/>
              <a:cs typeface="Avenir"/>
              <a:sym typeface="Avenir"/>
            </a:endParaRPr>
          </a:p>
        </p:txBody>
      </p:sp>
      <p:sp>
        <p:nvSpPr>
          <p:cNvPr id="49" name="Shape 49"/>
          <p:cNvSpPr txBox="1">
            <a:spLocks noGrp="1"/>
          </p:cNvSpPr>
          <p:nvPr>
            <p:ph type="body" idx="2"/>
          </p:nvPr>
        </p:nvSpPr>
        <p:spPr>
          <a:xfrm>
            <a:off x="4919621" y="1069474"/>
            <a:ext cx="3683308" cy="5280526"/>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b="1" i="0" u="none" strike="noStrike" cap="none" dirty="0" err="1">
                <a:solidFill>
                  <a:schemeClr val="dk1"/>
                </a:solidFill>
                <a:latin typeface="Avenir"/>
                <a:ea typeface="Avenir"/>
                <a:cs typeface="Avenir"/>
                <a:sym typeface="Avenir"/>
              </a:rPr>
              <a:t>Voici</a:t>
            </a:r>
            <a:r>
              <a:rPr lang="en-US" sz="1400" b="1" i="0" u="none" strike="noStrike" cap="none" dirty="0">
                <a:solidFill>
                  <a:schemeClr val="dk1"/>
                </a:solidFill>
                <a:latin typeface="Avenir"/>
                <a:ea typeface="Avenir"/>
                <a:cs typeface="Avenir"/>
                <a:sym typeface="Avenir"/>
              </a:rPr>
              <a:t> </a:t>
            </a:r>
            <a:r>
              <a:rPr lang="en-US" sz="1400" b="1" i="0" u="none" strike="noStrike" cap="none" dirty="0" err="1">
                <a:solidFill>
                  <a:schemeClr val="dk1"/>
                </a:solidFill>
                <a:latin typeface="Avenir"/>
                <a:ea typeface="Avenir"/>
                <a:cs typeface="Avenir"/>
                <a:sym typeface="Avenir"/>
              </a:rPr>
              <a:t>quelques</a:t>
            </a:r>
            <a:r>
              <a:rPr lang="en-US" sz="1400" b="1" i="0" u="none" strike="noStrike" cap="none" dirty="0">
                <a:solidFill>
                  <a:schemeClr val="dk1"/>
                </a:solidFill>
                <a:latin typeface="Avenir"/>
                <a:ea typeface="Avenir"/>
                <a:cs typeface="Avenir"/>
                <a:sym typeface="Avenir"/>
              </a:rPr>
              <a:t> questions qui </a:t>
            </a:r>
            <a:r>
              <a:rPr lang="en-US" sz="1400" b="1" i="0" u="none" strike="noStrike" cap="none" dirty="0" err="1">
                <a:solidFill>
                  <a:schemeClr val="dk1"/>
                </a:solidFill>
                <a:latin typeface="Avenir"/>
                <a:ea typeface="Avenir"/>
                <a:cs typeface="Avenir"/>
                <a:sym typeface="Avenir"/>
              </a:rPr>
              <a:t>aideront</a:t>
            </a:r>
            <a:r>
              <a:rPr lang="en-US" sz="1400" b="1" i="0" u="none" strike="noStrike" cap="none" dirty="0">
                <a:solidFill>
                  <a:schemeClr val="dk1"/>
                </a:solidFill>
                <a:latin typeface="Avenir"/>
                <a:ea typeface="Avenir"/>
                <a:cs typeface="Avenir"/>
                <a:sym typeface="Avenir"/>
              </a:rPr>
              <a:t> </a:t>
            </a:r>
            <a:r>
              <a:rPr lang="en-US" sz="1400" b="1" i="0" u="none" strike="noStrike" cap="none" dirty="0" err="1">
                <a:solidFill>
                  <a:schemeClr val="dk1"/>
                </a:solidFill>
                <a:latin typeface="Avenir"/>
                <a:ea typeface="Avenir"/>
                <a:cs typeface="Avenir"/>
                <a:sym typeface="Avenir"/>
              </a:rPr>
              <a:t>l’équipe</a:t>
            </a:r>
            <a:r>
              <a:rPr lang="en-US" sz="1400" b="1" i="0" u="none" strike="noStrike" cap="none" dirty="0">
                <a:solidFill>
                  <a:schemeClr val="dk1"/>
                </a:solidFill>
                <a:latin typeface="Avenir"/>
                <a:ea typeface="Avenir"/>
                <a:cs typeface="Avenir"/>
                <a:sym typeface="Avenir"/>
              </a:rPr>
              <a:t> </a:t>
            </a:r>
            <a:r>
              <a:rPr lang="en-US" sz="1400" b="1" i="0" u="none" strike="noStrike" cap="none" dirty="0" err="1">
                <a:solidFill>
                  <a:schemeClr val="dk1"/>
                </a:solidFill>
                <a:latin typeface="Avenir"/>
                <a:ea typeface="Avenir"/>
                <a:cs typeface="Avenir"/>
                <a:sym typeface="Avenir"/>
              </a:rPr>
              <a:t>soignante</a:t>
            </a:r>
            <a:r>
              <a:rPr lang="en-US" sz="1400" b="1" i="0" u="none" strike="noStrike" cap="none" dirty="0">
                <a:solidFill>
                  <a:schemeClr val="dk1"/>
                </a:solidFill>
                <a:latin typeface="Avenir"/>
                <a:ea typeface="Avenir"/>
                <a:cs typeface="Avenir"/>
                <a:sym typeface="Avenir"/>
              </a:rPr>
              <a:t> à </a:t>
            </a:r>
            <a:r>
              <a:rPr lang="en-US" sz="1400" b="1" i="0" u="none" strike="noStrike" cap="none" dirty="0" err="1">
                <a:solidFill>
                  <a:schemeClr val="dk1"/>
                </a:solidFill>
                <a:latin typeface="Avenir"/>
                <a:ea typeface="Avenir"/>
                <a:cs typeface="Avenir"/>
                <a:sym typeface="Avenir"/>
              </a:rPr>
              <a:t>vous</a:t>
            </a:r>
            <a:r>
              <a:rPr lang="en-US" sz="1400" b="1" i="0" u="none" strike="noStrike" cap="none" dirty="0">
                <a:solidFill>
                  <a:schemeClr val="dk1"/>
                </a:solidFill>
                <a:latin typeface="Avenir"/>
                <a:ea typeface="Avenir"/>
                <a:cs typeface="Avenir"/>
                <a:sym typeface="Avenir"/>
              </a:rPr>
              <a:t> </a:t>
            </a:r>
            <a:r>
              <a:rPr lang="en-US" sz="1400" b="1" i="0" u="none" strike="noStrike" cap="none" dirty="0" err="1">
                <a:solidFill>
                  <a:schemeClr val="dk1"/>
                </a:solidFill>
                <a:latin typeface="Avenir"/>
                <a:ea typeface="Avenir"/>
                <a:cs typeface="Avenir"/>
                <a:sym typeface="Avenir"/>
              </a:rPr>
              <a:t>connaître</a:t>
            </a:r>
            <a:r>
              <a:rPr lang="en-US" sz="1400" b="1" i="0" u="none" strike="noStrike" cap="none" dirty="0">
                <a:solidFill>
                  <a:schemeClr val="dk1"/>
                </a:solidFill>
                <a:latin typeface="Avenir"/>
                <a:ea typeface="Avenir"/>
                <a:cs typeface="Avenir"/>
                <a:sym typeface="Avenir"/>
              </a:rPr>
              <a:t>. </a:t>
            </a:r>
          </a:p>
          <a:p>
            <a:pPr marL="0" marR="0" lvl="0" indent="0" algn="just" rtl="0">
              <a:lnSpc>
                <a:spcPct val="120000"/>
              </a:lnSpc>
              <a:spcBef>
                <a:spcPts val="240"/>
              </a:spcBef>
              <a:spcAft>
                <a:spcPts val="0"/>
              </a:spcAft>
              <a:buClr>
                <a:schemeClr val="dk1"/>
              </a:buClr>
              <a:buSzPct val="25000"/>
              <a:buFont typeface="Arial"/>
              <a:buNone/>
            </a:pPr>
            <a:r>
              <a:rPr lang="en-US" sz="1400" b="1" i="0" u="none" strike="noStrike" cap="none" dirty="0">
                <a:solidFill>
                  <a:schemeClr val="dk1"/>
                </a:solidFill>
                <a:latin typeface="Avenir"/>
                <a:ea typeface="Avenir"/>
                <a:cs typeface="Avenir"/>
                <a:sym typeface="Avenir"/>
              </a:rPr>
              <a:t> </a:t>
            </a:r>
          </a:p>
          <a:p>
            <a:pPr marL="0" marR="0" lvl="0" indent="0" algn="just" rtl="0">
              <a:lnSpc>
                <a:spcPct val="120000"/>
              </a:lnSpc>
              <a:spcBef>
                <a:spcPts val="240"/>
              </a:spcBef>
              <a:spcAft>
                <a:spcPts val="0"/>
              </a:spcAft>
              <a:buClr>
                <a:schemeClr val="dk1"/>
              </a:buClr>
              <a:buSzPct val="25000"/>
              <a:buFont typeface="Arial"/>
              <a:buNone/>
            </a:pPr>
            <a:r>
              <a:rPr lang="en-US" sz="1400" b="0" i="0" u="none" strike="noStrike" cap="none" dirty="0" err="1">
                <a:solidFill>
                  <a:schemeClr val="dk1"/>
                </a:solidFill>
                <a:latin typeface="Avenir"/>
                <a:ea typeface="Avenir"/>
                <a:cs typeface="Avenir"/>
                <a:sym typeface="Avenir"/>
              </a:rPr>
              <a:t>Connaissez-vous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quelqu’un</a:t>
            </a:r>
            <a:r>
              <a:rPr lang="en-US" sz="1400" b="0" i="0" u="none" strike="noStrike" cap="none" dirty="0">
                <a:solidFill>
                  <a:schemeClr val="dk1"/>
                </a:solidFill>
                <a:latin typeface="Avenir"/>
                <a:ea typeface="Avenir"/>
                <a:cs typeface="Avenir"/>
                <a:sym typeface="Avenir"/>
              </a:rPr>
              <a:t> qui a </a:t>
            </a:r>
            <a:r>
              <a:rPr lang="en-US" sz="1400" b="0" i="0" u="none" strike="noStrike" cap="none" dirty="0" err="1">
                <a:solidFill>
                  <a:schemeClr val="dk1"/>
                </a:solidFill>
                <a:latin typeface="Avenir"/>
                <a:ea typeface="Avenir"/>
                <a:cs typeface="Avenir"/>
                <a:sym typeface="Avenir"/>
              </a:rPr>
              <a:t>vécu</a:t>
            </a:r>
            <a:r>
              <a:rPr lang="en-US" sz="1400" b="0" i="0" u="none" strike="noStrike" cap="none" dirty="0">
                <a:solidFill>
                  <a:schemeClr val="dk1"/>
                </a:solidFill>
                <a:latin typeface="Avenir"/>
                <a:ea typeface="Avenir"/>
                <a:cs typeface="Avenir"/>
                <a:sym typeface="Avenir"/>
              </a:rPr>
              <a:t> la </a:t>
            </a:r>
            <a:r>
              <a:rPr lang="en-US" sz="1400" b="0" i="0" u="none" strike="noStrike" cap="none" dirty="0" err="1">
                <a:solidFill>
                  <a:schemeClr val="dk1"/>
                </a:solidFill>
                <a:latin typeface="Avenir"/>
                <a:ea typeface="Avenir"/>
                <a:cs typeface="Avenir"/>
                <a:sym typeface="Avenir"/>
              </a:rPr>
              <a:t>réanimation</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cardiorespiratoire</a:t>
            </a:r>
            <a:r>
              <a:rPr lang="en-US" sz="1400" b="0" i="0" u="none" strike="noStrike" cap="none" dirty="0">
                <a:solidFill>
                  <a:schemeClr val="dk1"/>
                </a:solidFill>
                <a:latin typeface="Avenir"/>
                <a:ea typeface="Avenir"/>
                <a:cs typeface="Avenir"/>
                <a:sym typeface="Avenir"/>
              </a:rPr>
              <a:t> et/</a:t>
            </a:r>
            <a:r>
              <a:rPr lang="en-US" sz="1400" b="0" i="0" u="none" strike="noStrike" cap="none" dirty="0" err="1">
                <a:solidFill>
                  <a:schemeClr val="dk1"/>
                </a:solidFill>
                <a:latin typeface="Avenir"/>
                <a:ea typeface="Avenir"/>
                <a:cs typeface="Avenir"/>
                <a:sym typeface="Avenir"/>
              </a:rPr>
              <a:t>ou</a:t>
            </a:r>
            <a:r>
              <a:rPr lang="en-US" sz="1400" b="0" i="0" u="none" strike="noStrike" cap="none" dirty="0">
                <a:solidFill>
                  <a:schemeClr val="dk1"/>
                </a:solidFill>
                <a:latin typeface="Avenir"/>
                <a:ea typeface="Avenir"/>
                <a:cs typeface="Avenir"/>
                <a:sym typeface="Avenir"/>
              </a:rPr>
              <a:t> la ventilation </a:t>
            </a:r>
            <a:r>
              <a:rPr lang="en-US" sz="1400" b="0" i="0" u="none" strike="noStrike" cap="none" dirty="0" err="1">
                <a:solidFill>
                  <a:schemeClr val="dk1"/>
                </a:solidFill>
                <a:latin typeface="Avenir"/>
                <a:ea typeface="Avenir"/>
                <a:cs typeface="Avenir"/>
                <a:sym typeface="Avenir"/>
              </a:rPr>
              <a:t>mécanique</a:t>
            </a:r>
            <a:r>
              <a:rPr lang="en-US" sz="1400" b="0" i="0" u="none" strike="noStrike" cap="none" dirty="0">
                <a:solidFill>
                  <a:schemeClr val="dk1"/>
                </a:solidFill>
                <a:latin typeface="Avenir"/>
                <a:ea typeface="Avenir"/>
                <a:cs typeface="Avenir"/>
                <a:sym typeface="Avenir"/>
              </a:rPr>
              <a:t> invasive ?</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buClr>
                <a:schemeClr val="dk1"/>
              </a:buClr>
              <a:buSzPct val="25000"/>
              <a:buFont typeface="Arial"/>
              <a:buNone/>
            </a:pPr>
            <a:r>
              <a:rPr lang="en-US" sz="1400" b="0" i="0" u="none" strike="noStrike" cap="none" dirty="0" err="1">
                <a:solidFill>
                  <a:schemeClr val="dk1"/>
                </a:solidFill>
                <a:latin typeface="Avenir"/>
                <a:ea typeface="Avenir"/>
                <a:cs typeface="Avenir"/>
                <a:sym typeface="Avenir"/>
              </a:rPr>
              <a:t>Quelles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sont</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vos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volontés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en</a:t>
            </a:r>
            <a:r>
              <a:rPr lang="en-US" sz="1400" b="0" i="0" u="none" strike="noStrike" cap="none" dirty="0">
                <a:solidFill>
                  <a:schemeClr val="dk1"/>
                </a:solidFill>
                <a:latin typeface="Avenir"/>
                <a:ea typeface="Avenir"/>
                <a:cs typeface="Avenir"/>
                <a:sym typeface="Avenir"/>
              </a:rPr>
              <a:t> lien avec la </a:t>
            </a:r>
            <a:r>
              <a:rPr lang="en-US" sz="1400" b="0" i="0" u="none" strike="noStrike" cap="none" dirty="0" err="1">
                <a:solidFill>
                  <a:schemeClr val="dk1"/>
                </a:solidFill>
                <a:latin typeface="Avenir"/>
                <a:ea typeface="Avenir"/>
                <a:cs typeface="Avenir"/>
                <a:sym typeface="Avenir"/>
              </a:rPr>
              <a:t>réanimation</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cardiorespiratoire</a:t>
            </a:r>
            <a:r>
              <a:rPr lang="en-US" sz="1400" b="0" i="0" u="none" strike="noStrike" cap="none" dirty="0">
                <a:solidFill>
                  <a:schemeClr val="dk1"/>
                </a:solidFill>
                <a:latin typeface="Avenir"/>
                <a:ea typeface="Avenir"/>
                <a:cs typeface="Avenir"/>
                <a:sym typeface="Avenir"/>
              </a:rPr>
              <a:t> et la ventilation </a:t>
            </a:r>
            <a:r>
              <a:rPr lang="en-US" sz="1400" b="0" i="0" u="none" strike="noStrike" cap="none" dirty="0" err="1">
                <a:solidFill>
                  <a:schemeClr val="dk1"/>
                </a:solidFill>
                <a:latin typeface="Avenir"/>
                <a:ea typeface="Avenir"/>
                <a:cs typeface="Avenir"/>
                <a:sym typeface="Avenir"/>
              </a:rPr>
              <a:t>mécanique</a:t>
            </a:r>
            <a:r>
              <a:rPr lang="en-US" sz="1400" b="0" i="0" u="none" strike="noStrike" cap="none" dirty="0">
                <a:solidFill>
                  <a:schemeClr val="dk1"/>
                </a:solidFill>
                <a:latin typeface="Avenir"/>
                <a:ea typeface="Avenir"/>
                <a:cs typeface="Avenir"/>
                <a:sym typeface="Avenir"/>
              </a:rPr>
              <a:t> invasive?</a:t>
            </a:r>
          </a:p>
        </p:txBody>
      </p:sp>
      <p:sp>
        <p:nvSpPr>
          <p:cNvPr id="50" name="Shape 50"/>
          <p:cNvSpPr txBox="1">
            <a:spLocks noGrp="1"/>
          </p:cNvSpPr>
          <p:nvPr>
            <p:ph type="body" idx="3"/>
          </p:nvPr>
        </p:nvSpPr>
        <p:spPr>
          <a:xfrm>
            <a:off x="4817401" y="274637"/>
            <a:ext cx="4015378" cy="7948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1" i="0" u="none" strike="noStrike" cap="none" dirty="0" err="1">
                <a:solidFill>
                  <a:srgbClr val="000000"/>
                </a:solidFill>
                <a:latin typeface="Century Gothic"/>
                <a:ea typeface="Century Gothic"/>
                <a:cs typeface="Century Gothic"/>
                <a:sym typeface="Century Gothic"/>
              </a:rPr>
              <a:t>Vos</a:t>
            </a:r>
            <a:r>
              <a:rPr lang="en-US" sz="1700" b="1" i="0" u="none" strike="noStrike" cap="none" dirty="0">
                <a:solidFill>
                  <a:srgbClr val="000000"/>
                </a:solidFill>
                <a:latin typeface="Century Gothic"/>
                <a:ea typeface="Century Gothic"/>
                <a:cs typeface="Century Gothic"/>
                <a:sym typeface="Century Gothic"/>
              </a:rPr>
              <a:t> </a:t>
            </a:r>
            <a:r>
              <a:rPr lang="en-US" sz="1700" b="1" i="0" u="none" strike="noStrike" cap="none" dirty="0" err="1">
                <a:solidFill>
                  <a:srgbClr val="000000"/>
                </a:solidFill>
                <a:latin typeface="Century Gothic"/>
                <a:ea typeface="Century Gothic"/>
                <a:cs typeface="Century Gothic"/>
                <a:sym typeface="Century Gothic"/>
              </a:rPr>
              <a:t>volontés</a:t>
            </a:r>
            <a:r>
              <a:rPr lang="en-US" sz="1700" b="1" i="0" u="none" strike="noStrike" cap="none" dirty="0">
                <a:solidFill>
                  <a:srgbClr val="000000"/>
                </a:solidFill>
                <a:latin typeface="Century Gothic"/>
                <a:ea typeface="Century Gothic"/>
                <a:cs typeface="Century Gothic"/>
                <a:sym typeface="Century Gothic"/>
              </a:rPr>
              <a:t> et </a:t>
            </a:r>
            <a:r>
              <a:rPr lang="en-US" sz="1700" b="1" i="0" u="none" strike="noStrike" cap="none" dirty="0" err="1">
                <a:solidFill>
                  <a:srgbClr val="000000"/>
                </a:solidFill>
                <a:latin typeface="Century Gothic"/>
                <a:ea typeface="Century Gothic"/>
                <a:cs typeface="Century Gothic"/>
                <a:sym typeface="Century Gothic"/>
              </a:rPr>
              <a:t>niveau</a:t>
            </a:r>
            <a:r>
              <a:rPr lang="en-US" sz="1700" b="1" i="0" u="none" strike="noStrike" cap="none" dirty="0">
                <a:solidFill>
                  <a:srgbClr val="000000"/>
                </a:solidFill>
                <a:latin typeface="Century Gothic"/>
                <a:ea typeface="Century Gothic"/>
                <a:cs typeface="Century Gothic"/>
                <a:sym typeface="Century Gothic"/>
              </a:rPr>
              <a:t> </a:t>
            </a:r>
            <a:r>
              <a:rPr lang="en-US" sz="1700" b="1" i="0" u="none" strike="noStrike" cap="none" dirty="0" err="1">
                <a:solidFill>
                  <a:srgbClr val="000000"/>
                </a:solidFill>
                <a:latin typeface="Century Gothic"/>
                <a:ea typeface="Century Gothic"/>
                <a:cs typeface="Century Gothic"/>
                <a:sym typeface="Century Gothic"/>
              </a:rPr>
              <a:t>d’autonomie</a:t>
            </a:r>
            <a:endParaRPr lang="en-US" sz="1700" b="1" i="0" u="none"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D67227"/>
              </a:buClr>
              <a:buSzPct val="25000"/>
              <a:buFont typeface="Arial"/>
              <a:buNone/>
            </a:pPr>
            <a:r>
              <a:rPr lang="en-US" sz="1700" b="1" i="0" u="none" strike="noStrike" cap="none" dirty="0" err="1">
                <a:solidFill>
                  <a:srgbClr val="000000"/>
                </a:solidFill>
                <a:latin typeface="Century Gothic"/>
                <a:ea typeface="Century Gothic"/>
                <a:cs typeface="Century Gothic"/>
                <a:sym typeface="Century Gothic"/>
              </a:rPr>
              <a:t>actuelle</a:t>
            </a:r>
            <a:r>
              <a:rPr lang="en-US" sz="1700" b="1" i="0" u="none" strike="noStrike" cap="none" dirty="0">
                <a:solidFill>
                  <a:srgbClr val="000000"/>
                </a:solidFill>
                <a:latin typeface="Century Gothic"/>
                <a:ea typeface="Century Gothic"/>
                <a:cs typeface="Century Gothic"/>
                <a:sym typeface="Century Gothic"/>
              </a:rPr>
              <a:t> et </a:t>
            </a:r>
            <a:r>
              <a:rPr lang="en-US" sz="1700" b="1" i="0" u="none" strike="noStrike" cap="none" dirty="0" err="1">
                <a:solidFill>
                  <a:srgbClr val="000000"/>
                </a:solidFill>
                <a:latin typeface="Century Gothic"/>
                <a:ea typeface="Century Gothic"/>
                <a:cs typeface="Century Gothic"/>
                <a:sym typeface="Century Gothic"/>
              </a:rPr>
              <a:t>anticipée</a:t>
            </a:r>
            <a:endParaRPr lang="en-US" sz="1700" b="1" i="0" u="none" strike="noStrike" cap="none" dirty="0">
              <a:solidFill>
                <a:srgbClr val="000000"/>
              </a:solidFill>
              <a:latin typeface="Century Gothic"/>
              <a:ea typeface="Century Gothic"/>
              <a:cs typeface="Century Gothic"/>
              <a:sym typeface="Century Gothic"/>
            </a:endParaRPr>
          </a:p>
        </p:txBody>
      </p:sp>
      <p:sp>
        <p:nvSpPr>
          <p:cNvPr id="51" name="Shape 51"/>
          <p:cNvSpPr txBox="1">
            <a:spLocks noGrp="1"/>
          </p:cNvSpPr>
          <p:nvPr>
            <p:ph type="body" idx="4"/>
          </p:nvPr>
        </p:nvSpPr>
        <p:spPr>
          <a:xfrm>
            <a:off x="293688" y="6490119"/>
            <a:ext cx="708944"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10</a:t>
            </a:r>
          </a:p>
        </p:txBody>
      </p:sp>
      <p:sp>
        <p:nvSpPr>
          <p:cNvPr id="52" name="Shape 52"/>
          <p:cNvSpPr txBox="1">
            <a:spLocks noGrp="1"/>
          </p:cNvSpPr>
          <p:nvPr>
            <p:ph type="body" idx="5"/>
          </p:nvPr>
        </p:nvSpPr>
        <p:spPr>
          <a:xfrm>
            <a:off x="8048374" y="6489701"/>
            <a:ext cx="774700" cy="365125"/>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3</a:t>
            </a:r>
          </a:p>
        </p:txBody>
      </p:sp>
      <p:pic>
        <p:nvPicPr>
          <p:cNvPr id="53" name="Shape 53" descr=" Im logo coeur mini.png"/>
          <p:cNvPicPr preferRelativeResize="0"/>
          <p:nvPr/>
        </p:nvPicPr>
        <p:blipFill rotWithShape="1">
          <a:blip r:embed="rId3">
            <a:alphaModFix/>
          </a:blip>
          <a:srcRect/>
          <a:stretch/>
        </p:blipFill>
        <p:spPr>
          <a:xfrm>
            <a:off x="296376" y="1755427"/>
            <a:ext cx="579300" cy="574800"/>
          </a:xfrm>
          <a:prstGeom prst="rect">
            <a:avLst/>
          </a:prstGeom>
          <a:noFill/>
          <a:ln>
            <a:noFill/>
          </a:ln>
        </p:spPr>
      </p:pic>
      <p:pic>
        <p:nvPicPr>
          <p:cNvPr id="54" name="Shape 54" descr=" Im logo lung mini.png"/>
          <p:cNvPicPr preferRelativeResize="0"/>
          <p:nvPr/>
        </p:nvPicPr>
        <p:blipFill rotWithShape="1">
          <a:blip r:embed="rId4">
            <a:alphaModFix/>
          </a:blip>
          <a:srcRect/>
          <a:stretch/>
        </p:blipFill>
        <p:spPr>
          <a:xfrm>
            <a:off x="448770" y="3464748"/>
            <a:ext cx="522830" cy="396300"/>
          </a:xfrm>
          <a:prstGeom prst="rect">
            <a:avLst/>
          </a:prstGeom>
          <a:noFill/>
          <a:ln>
            <a:noFill/>
          </a:ln>
        </p:spPr>
      </p:pic>
      <p:grpSp>
        <p:nvGrpSpPr>
          <p:cNvPr id="55" name="Shape 55"/>
          <p:cNvGrpSpPr/>
          <p:nvPr/>
        </p:nvGrpSpPr>
        <p:grpSpPr>
          <a:xfrm>
            <a:off x="1208158" y="3106896"/>
            <a:ext cx="2454131" cy="107999"/>
            <a:chOff x="1665939" y="2921000"/>
            <a:chExt cx="2056328" cy="107999"/>
          </a:xfrm>
        </p:grpSpPr>
        <p:sp>
          <p:nvSpPr>
            <p:cNvPr id="56" name="Shape 56"/>
            <p:cNvSpPr/>
            <p:nvPr/>
          </p:nvSpPr>
          <p:spPr>
            <a:xfrm>
              <a:off x="1665939" y="29210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57" name="Shape 57"/>
            <p:cNvSpPr/>
            <p:nvPr/>
          </p:nvSpPr>
          <p:spPr>
            <a:xfrm>
              <a:off x="2557926" y="29210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58" name="Shape 58"/>
            <p:cNvSpPr/>
            <p:nvPr/>
          </p:nvSpPr>
          <p:spPr>
            <a:xfrm>
              <a:off x="3614267" y="29210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63" name="Shape 63"/>
          <p:cNvSpPr/>
          <p:nvPr/>
        </p:nvSpPr>
        <p:spPr>
          <a:xfrm>
            <a:off x="5036400" y="2844949"/>
            <a:ext cx="3486600" cy="1018799"/>
          </a:xfrm>
          <a:prstGeom prst="rect">
            <a:avLst/>
          </a:prstGeom>
          <a:noFill/>
          <a:ln w="9525" cap="flat" cmpd="sng">
            <a:solidFill>
              <a:srgbClr val="29293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64" name="Shape 64"/>
          <p:cNvSpPr/>
          <p:nvPr/>
        </p:nvSpPr>
        <p:spPr>
          <a:xfrm>
            <a:off x="5036400" y="5105399"/>
            <a:ext cx="3486600" cy="1143600"/>
          </a:xfrm>
          <a:prstGeom prst="rect">
            <a:avLst/>
          </a:prstGeom>
          <a:noFill/>
          <a:ln w="9525" cap="flat" cmpd="sng">
            <a:solidFill>
              <a:srgbClr val="29293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cxnSp>
        <p:nvCxnSpPr>
          <p:cNvPr id="65" name="Shape 65"/>
          <p:cNvCxnSpPr/>
          <p:nvPr/>
        </p:nvCxnSpPr>
        <p:spPr>
          <a:xfrm>
            <a:off x="696452" y="5293358"/>
            <a:ext cx="19500" cy="924000"/>
          </a:xfrm>
          <a:prstGeom prst="straightConnector1">
            <a:avLst/>
          </a:prstGeom>
          <a:noFill/>
          <a:ln w="9525" cap="flat" cmpd="sng">
            <a:solidFill>
              <a:srgbClr val="8888A4"/>
            </a:solidFill>
            <a:prstDash val="solid"/>
            <a:round/>
            <a:headEnd type="none" w="med" len="med"/>
            <a:tailEnd type="none" w="med" len="med"/>
          </a:ln>
        </p:spPr>
      </p:cxnSp>
      <p:cxnSp>
        <p:nvCxnSpPr>
          <p:cNvPr id="66" name="Shape 66"/>
          <p:cNvCxnSpPr/>
          <p:nvPr/>
        </p:nvCxnSpPr>
        <p:spPr>
          <a:xfrm>
            <a:off x="1188065" y="5130248"/>
            <a:ext cx="2943248" cy="0"/>
          </a:xfrm>
          <a:prstGeom prst="straightConnector1">
            <a:avLst/>
          </a:prstGeom>
          <a:noFill/>
          <a:ln w="9525" cap="flat" cmpd="sng">
            <a:solidFill>
              <a:srgbClr val="8888A4"/>
            </a:solidFill>
            <a:prstDash val="solid"/>
            <a:round/>
            <a:headEnd type="none" w="med" len="med"/>
            <a:tailEnd type="none" w="med" len="med"/>
          </a:ln>
        </p:spPr>
      </p:cxnSp>
      <p:cxnSp>
        <p:nvCxnSpPr>
          <p:cNvPr id="67" name="Shape 67"/>
          <p:cNvCxnSpPr/>
          <p:nvPr/>
        </p:nvCxnSpPr>
        <p:spPr>
          <a:xfrm rot="10800000">
            <a:off x="696312" y="6249201"/>
            <a:ext cx="3435000" cy="0"/>
          </a:xfrm>
          <a:prstGeom prst="straightConnector1">
            <a:avLst/>
          </a:prstGeom>
          <a:noFill/>
          <a:ln w="9525" cap="flat" cmpd="sng">
            <a:solidFill>
              <a:srgbClr val="8888A4"/>
            </a:solidFill>
            <a:prstDash val="solid"/>
            <a:round/>
            <a:headEnd type="none" w="med" len="med"/>
            <a:tailEnd type="none" w="med" len="med"/>
          </a:ln>
        </p:spPr>
      </p:cxnSp>
      <p:cxnSp>
        <p:nvCxnSpPr>
          <p:cNvPr id="68" name="Shape 68"/>
          <p:cNvCxnSpPr/>
          <p:nvPr/>
        </p:nvCxnSpPr>
        <p:spPr>
          <a:xfrm>
            <a:off x="4131312" y="5130248"/>
            <a:ext cx="32400" cy="1143600"/>
          </a:xfrm>
          <a:prstGeom prst="straightConnector1">
            <a:avLst/>
          </a:prstGeom>
          <a:noFill/>
          <a:ln w="9525" cap="flat" cmpd="sng">
            <a:solidFill>
              <a:srgbClr val="8888A4"/>
            </a:solidFill>
            <a:prstDash val="solid"/>
            <a:round/>
            <a:headEnd type="none" w="med" len="med"/>
            <a:tailEnd type="none" w="med" len="med"/>
          </a:ln>
        </p:spPr>
      </p:cxnSp>
      <p:grpSp>
        <p:nvGrpSpPr>
          <p:cNvPr id="24" name="Shape 55"/>
          <p:cNvGrpSpPr/>
          <p:nvPr/>
        </p:nvGrpSpPr>
        <p:grpSpPr>
          <a:xfrm>
            <a:off x="1259632" y="4761161"/>
            <a:ext cx="2454131" cy="107999"/>
            <a:chOff x="1665939" y="2921000"/>
            <a:chExt cx="2056328" cy="107999"/>
          </a:xfrm>
        </p:grpSpPr>
        <p:sp>
          <p:nvSpPr>
            <p:cNvPr id="25" name="Shape 56"/>
            <p:cNvSpPr/>
            <p:nvPr/>
          </p:nvSpPr>
          <p:spPr>
            <a:xfrm>
              <a:off x="1665939" y="29210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6" name="Shape 57"/>
            <p:cNvSpPr/>
            <p:nvPr/>
          </p:nvSpPr>
          <p:spPr>
            <a:xfrm>
              <a:off x="2557926" y="29210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7" name="Shape 58"/>
            <p:cNvSpPr/>
            <p:nvPr/>
          </p:nvSpPr>
          <p:spPr>
            <a:xfrm>
              <a:off x="3614267" y="29210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457200" y="506674"/>
            <a:ext cx="3674100" cy="8556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buClr>
                <a:schemeClr val="dk1"/>
              </a:buClr>
              <a:buSzPct val="25000"/>
              <a:buFont typeface="Arial"/>
              <a:buNone/>
            </a:pPr>
            <a:r>
              <a:rPr lang="en-US" sz="1400" b="0" i="0" u="none" strike="noStrike" cap="none" dirty="0">
                <a:solidFill>
                  <a:schemeClr val="dk1"/>
                </a:solidFill>
                <a:latin typeface="Avenir"/>
                <a:ea typeface="Avenir"/>
                <a:cs typeface="Avenir"/>
                <a:sym typeface="Avenir"/>
              </a:rPr>
              <a:t>Avant </a:t>
            </a:r>
            <a:r>
              <a:rPr lang="en-US" sz="1400" b="0" i="0" u="none" strike="noStrike" cap="none" dirty="0" err="1">
                <a:solidFill>
                  <a:schemeClr val="dk1"/>
                </a:solidFill>
                <a:latin typeface="Avenir"/>
                <a:ea typeface="Avenir"/>
                <a:cs typeface="Avenir"/>
                <a:sym typeface="Avenir"/>
              </a:rPr>
              <a:t>cette</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hospitalisation</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faisiez-vous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vos</a:t>
            </a:r>
            <a:r>
              <a:rPr lang="en-US" sz="1400" b="0" i="0" u="none" strike="noStrike" cap="none" dirty="0">
                <a:solidFill>
                  <a:schemeClr val="dk1"/>
                </a:solidFill>
                <a:latin typeface="Avenir"/>
                <a:ea typeface="Avenir"/>
                <a:cs typeface="Avenir"/>
                <a:sym typeface="Avenir"/>
              </a:rPr>
              <a:t> </a:t>
            </a:r>
            <a:r>
              <a:rPr lang="en-US" sz="1400" b="0" i="0" u="none" strike="noStrike" cap="none" dirty="0" err="1">
                <a:solidFill>
                  <a:schemeClr val="dk1"/>
                </a:solidFill>
                <a:latin typeface="Avenir"/>
                <a:ea typeface="Avenir"/>
                <a:cs typeface="Avenir"/>
                <a:sym typeface="Avenir"/>
              </a:rPr>
              <a:t>activités</a:t>
            </a:r>
            <a:r>
              <a:rPr lang="en-US" sz="1400" b="0" i="0" u="none" strike="noStrike" cap="none" dirty="0">
                <a:solidFill>
                  <a:schemeClr val="dk1"/>
                </a:solidFill>
                <a:latin typeface="Avenir"/>
                <a:ea typeface="Avenir"/>
                <a:cs typeface="Avenir"/>
                <a:sym typeface="Avenir"/>
              </a:rPr>
              <a:t> de la vie </a:t>
            </a:r>
            <a:r>
              <a:rPr lang="en-US" sz="1400" b="0" i="0" u="none" strike="noStrike" cap="none" dirty="0" err="1">
                <a:solidFill>
                  <a:schemeClr val="dk1"/>
                </a:solidFill>
                <a:latin typeface="Avenir"/>
                <a:ea typeface="Avenir"/>
                <a:cs typeface="Avenir"/>
                <a:sym typeface="Avenir"/>
              </a:rPr>
              <a:t>quotidienne</a:t>
            </a:r>
            <a:r>
              <a:rPr lang="en-US" sz="1400" b="0" i="0" u="none" strike="noStrike" cap="none" dirty="0">
                <a:solidFill>
                  <a:schemeClr val="dk1"/>
                </a:solidFill>
                <a:latin typeface="Avenir"/>
                <a:ea typeface="Avenir"/>
                <a:cs typeface="Avenir"/>
                <a:sym typeface="Avenir"/>
              </a:rPr>
              <a:t> : </a:t>
            </a:r>
            <a:r>
              <a:rPr lang="en-US" sz="1400" b="0" i="1" u="none" strike="noStrike" cap="none" dirty="0">
                <a:solidFill>
                  <a:schemeClr val="dk1"/>
                </a:solidFill>
                <a:latin typeface="Avenir"/>
                <a:ea typeface="Avenir"/>
                <a:cs typeface="Avenir"/>
                <a:sym typeface="Avenir"/>
              </a:rPr>
              <a:t>(</a:t>
            </a:r>
            <a:r>
              <a:rPr lang="en-US" sz="1400" b="0" i="1" u="none" strike="noStrike" cap="none" dirty="0" err="1">
                <a:solidFill>
                  <a:schemeClr val="dk1"/>
                </a:solidFill>
                <a:latin typeface="Avenir"/>
                <a:ea typeface="Avenir"/>
                <a:cs typeface="Avenir"/>
                <a:sym typeface="Avenir"/>
              </a:rPr>
              <a:t>Cochez</a:t>
            </a:r>
            <a:r>
              <a:rPr lang="en-US" sz="1400" b="0" i="1" u="none" strike="noStrike" cap="none" dirty="0">
                <a:solidFill>
                  <a:schemeClr val="dk1"/>
                </a:solidFill>
                <a:latin typeface="Avenir"/>
                <a:ea typeface="Avenir"/>
                <a:cs typeface="Avenir"/>
                <a:sym typeface="Avenir"/>
              </a:rPr>
              <a:t> la </a:t>
            </a:r>
            <a:r>
              <a:rPr lang="en-US" sz="1400" b="0" i="1" u="none" strike="noStrike" cap="none" dirty="0" err="1">
                <a:solidFill>
                  <a:schemeClr val="dk1"/>
                </a:solidFill>
                <a:latin typeface="Avenir"/>
                <a:ea typeface="Avenir"/>
                <a:cs typeface="Avenir"/>
                <a:sym typeface="Avenir"/>
              </a:rPr>
              <a:t>ou</a:t>
            </a:r>
            <a:r>
              <a:rPr lang="en-US" sz="1400" b="0" i="1" u="none" strike="noStrike" cap="none" dirty="0">
                <a:solidFill>
                  <a:schemeClr val="dk1"/>
                </a:solidFill>
                <a:latin typeface="Avenir"/>
                <a:ea typeface="Avenir"/>
                <a:cs typeface="Avenir"/>
                <a:sym typeface="Avenir"/>
              </a:rPr>
              <a:t> les </a:t>
            </a:r>
            <a:r>
              <a:rPr lang="en-US" sz="1400" b="0" i="1" u="none" strike="noStrike" cap="none" dirty="0" err="1">
                <a:solidFill>
                  <a:schemeClr val="dk1"/>
                </a:solidFill>
                <a:latin typeface="Avenir"/>
                <a:ea typeface="Avenir"/>
                <a:cs typeface="Avenir"/>
                <a:sym typeface="Avenir"/>
              </a:rPr>
              <a:t>réponses</a:t>
            </a:r>
            <a:r>
              <a:rPr lang="en-US" sz="1400" b="0" i="1" u="none" strike="noStrike" cap="none" dirty="0">
                <a:solidFill>
                  <a:schemeClr val="dk1"/>
                </a:solidFill>
                <a:latin typeface="Avenir"/>
                <a:ea typeface="Avenir"/>
                <a:cs typeface="Avenir"/>
                <a:sym typeface="Avenir"/>
              </a:rPr>
              <a:t> qui </a:t>
            </a:r>
            <a:r>
              <a:rPr lang="en-US" sz="1400" b="0" i="1" u="none" strike="noStrike" cap="none" dirty="0" err="1">
                <a:solidFill>
                  <a:schemeClr val="dk1"/>
                </a:solidFill>
                <a:latin typeface="Avenir"/>
                <a:ea typeface="Avenir"/>
                <a:cs typeface="Avenir"/>
                <a:sym typeface="Avenir"/>
              </a:rPr>
              <a:t>s’appliquent</a:t>
            </a:r>
            <a:r>
              <a:rPr lang="en-US" sz="1400" b="0" i="1" u="none" strike="noStrike" cap="none" dirty="0">
                <a:solidFill>
                  <a:schemeClr val="dk1"/>
                </a:solidFill>
                <a:latin typeface="Avenir"/>
                <a:ea typeface="Avenir"/>
                <a:cs typeface="Avenir"/>
                <a:sym typeface="Avenir"/>
              </a:rPr>
              <a:t>)</a:t>
            </a:r>
          </a:p>
        </p:txBody>
      </p:sp>
      <p:sp>
        <p:nvSpPr>
          <p:cNvPr id="74" name="Shape 74"/>
          <p:cNvSpPr txBox="1">
            <a:spLocks noGrp="1"/>
          </p:cNvSpPr>
          <p:nvPr>
            <p:ph type="body" idx="2"/>
          </p:nvPr>
        </p:nvSpPr>
        <p:spPr>
          <a:xfrm>
            <a:off x="4738024" y="917075"/>
            <a:ext cx="4085099" cy="14547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buClr>
                <a:schemeClr val="dk1"/>
              </a:buClr>
              <a:buSzPct val="25000"/>
              <a:buFont typeface="Arial"/>
              <a:buNone/>
            </a:pPr>
            <a:r>
              <a:rPr lang="en-US" sz="1400"/>
              <a:t>Les patients qui sont maintenus en vie avec de la ventilation mécanique invasive peuvent quand même mourir. Les  chances de survie sont plus élevées, mais certains survivants vivent avec des séquelles importantes.</a:t>
            </a:r>
          </a:p>
        </p:txBody>
      </p:sp>
      <p:sp>
        <p:nvSpPr>
          <p:cNvPr id="75" name="Shape 75"/>
          <p:cNvSpPr txBox="1">
            <a:spLocks noGrp="1"/>
          </p:cNvSpPr>
          <p:nvPr>
            <p:ph type="body" idx="4"/>
          </p:nvPr>
        </p:nvSpPr>
        <p:spPr>
          <a:xfrm>
            <a:off x="293688" y="6490119"/>
            <a:ext cx="708944"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4</a:t>
            </a:r>
          </a:p>
        </p:txBody>
      </p:sp>
      <p:sp>
        <p:nvSpPr>
          <p:cNvPr id="76" name="Shape 76"/>
          <p:cNvSpPr txBox="1">
            <a:spLocks noGrp="1"/>
          </p:cNvSpPr>
          <p:nvPr>
            <p:ph type="body" idx="5"/>
          </p:nvPr>
        </p:nvSpPr>
        <p:spPr>
          <a:xfrm>
            <a:off x="8048374" y="6489701"/>
            <a:ext cx="774700" cy="365125"/>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9</a:t>
            </a:r>
          </a:p>
        </p:txBody>
      </p:sp>
      <p:sp>
        <p:nvSpPr>
          <p:cNvPr id="77" name="Shape 77"/>
          <p:cNvSpPr txBox="1"/>
          <p:nvPr/>
        </p:nvSpPr>
        <p:spPr>
          <a:xfrm>
            <a:off x="4738026" y="274639"/>
            <a:ext cx="4278973" cy="66198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1" i="0" u="none" strike="noStrike" cap="none" dirty="0" err="1">
                <a:latin typeface="Century Gothic"/>
                <a:ea typeface="Century Gothic"/>
                <a:cs typeface="Century Gothic"/>
                <a:sym typeface="Century Gothic"/>
              </a:rPr>
              <a:t>Quels</a:t>
            </a:r>
            <a:r>
              <a:rPr lang="en-US" sz="1700" b="1" i="0" u="none" strike="noStrike" cap="none" dirty="0">
                <a:latin typeface="Century Gothic"/>
                <a:ea typeface="Century Gothic"/>
                <a:cs typeface="Century Gothic"/>
                <a:sym typeface="Century Gothic"/>
              </a:rPr>
              <a:t> </a:t>
            </a:r>
            <a:r>
              <a:rPr lang="en-US" sz="1700" b="1" i="0" u="none" strike="noStrike" cap="none" dirty="0" err="1">
                <a:latin typeface="Century Gothic"/>
                <a:ea typeface="Century Gothic"/>
                <a:cs typeface="Century Gothic"/>
                <a:sym typeface="Century Gothic"/>
              </a:rPr>
              <a:t>sont</a:t>
            </a:r>
            <a:r>
              <a:rPr lang="en-US" sz="1700" b="1" i="0" u="none" strike="noStrike" cap="none" dirty="0">
                <a:latin typeface="Century Gothic"/>
                <a:ea typeface="Century Gothic"/>
                <a:cs typeface="Century Gothic"/>
                <a:sym typeface="Century Gothic"/>
              </a:rPr>
              <a:t> les </a:t>
            </a:r>
            <a:r>
              <a:rPr lang="en-US" sz="1700" b="1" i="0" u="none" strike="noStrike" cap="none" dirty="0" err="1">
                <a:latin typeface="Century Gothic"/>
                <a:ea typeface="Century Gothic"/>
                <a:cs typeface="Century Gothic"/>
                <a:sym typeface="Century Gothic"/>
              </a:rPr>
              <a:t>bénéfices</a:t>
            </a:r>
            <a:r>
              <a:rPr lang="en-US" sz="1700" b="1" i="0" u="none" strike="noStrike" cap="none" dirty="0">
                <a:latin typeface="Century Gothic"/>
                <a:ea typeface="Century Gothic"/>
                <a:cs typeface="Century Gothic"/>
                <a:sym typeface="Century Gothic"/>
              </a:rPr>
              <a:t> et les </a:t>
            </a:r>
            <a:r>
              <a:rPr lang="en-US" sz="1700" b="1" i="0" u="none" strike="noStrike" cap="none" dirty="0" err="1">
                <a:latin typeface="Century Gothic"/>
                <a:ea typeface="Century Gothic"/>
                <a:cs typeface="Century Gothic"/>
                <a:sym typeface="Century Gothic"/>
              </a:rPr>
              <a:t>risques</a:t>
            </a:r>
            <a:endParaRPr lang="en-US" sz="1700" b="1" i="0" u="none" strike="noStrike" cap="none" dirty="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D67227"/>
              </a:buClr>
              <a:buSzPct val="25000"/>
              <a:buFont typeface="Arial"/>
              <a:buNone/>
            </a:pPr>
            <a:r>
              <a:rPr lang="en-US" sz="1700" b="1" i="0" u="none" strike="noStrike" cap="none" dirty="0">
                <a:latin typeface="Century Gothic"/>
                <a:ea typeface="Century Gothic"/>
                <a:cs typeface="Century Gothic"/>
                <a:sym typeface="Century Gothic"/>
              </a:rPr>
              <a:t>de la ventilation </a:t>
            </a:r>
            <a:r>
              <a:rPr lang="en-US" sz="1700" b="1" i="0" u="none" strike="noStrike" cap="none" dirty="0" err="1">
                <a:latin typeface="Century Gothic"/>
                <a:ea typeface="Century Gothic"/>
                <a:cs typeface="Century Gothic"/>
                <a:sym typeface="Century Gothic"/>
              </a:rPr>
              <a:t>mécanique</a:t>
            </a:r>
            <a:r>
              <a:rPr lang="en-US" sz="1700" b="1" i="0" u="none" strike="noStrike" cap="none" dirty="0">
                <a:latin typeface="Century Gothic"/>
                <a:ea typeface="Century Gothic"/>
                <a:cs typeface="Century Gothic"/>
                <a:sym typeface="Century Gothic"/>
              </a:rPr>
              <a:t> invasive ?</a:t>
            </a:r>
          </a:p>
        </p:txBody>
      </p:sp>
      <p:sp>
        <p:nvSpPr>
          <p:cNvPr id="78" name="Shape 78"/>
          <p:cNvSpPr/>
          <p:nvPr/>
        </p:nvSpPr>
        <p:spPr>
          <a:xfrm>
            <a:off x="4572350" y="4599425"/>
            <a:ext cx="4444500" cy="2179200"/>
          </a:xfrm>
          <a:prstGeom prst="rect">
            <a:avLst/>
          </a:prstGeom>
          <a:noFill/>
          <a:ln>
            <a:noFill/>
          </a:ln>
        </p:spPr>
        <p:txBody>
          <a:bodyPr lIns="91425" tIns="45700" rIns="91425" bIns="45700" anchor="t" anchorCtr="0">
            <a:noAutofit/>
          </a:bodyPr>
          <a:lstStyle/>
          <a:p>
            <a:pPr lvl="0" algn="just" rtl="0">
              <a:lnSpc>
                <a:spcPct val="120000"/>
              </a:lnSpc>
              <a:spcBef>
                <a:spcPts val="240"/>
              </a:spcBef>
              <a:buClr>
                <a:schemeClr val="dk1"/>
              </a:buClr>
              <a:buFont typeface="Arial"/>
              <a:buNone/>
            </a:pPr>
            <a:r>
              <a:rPr lang="en-US">
                <a:solidFill>
                  <a:schemeClr val="dk1"/>
                </a:solidFill>
                <a:latin typeface="Avenir"/>
                <a:ea typeface="Avenir"/>
                <a:cs typeface="Avenir"/>
                <a:sym typeface="Avenir"/>
              </a:rPr>
              <a:t>Si vous refusez cette intervention ou elle ne peut pas prolonger votre vie, d’autres interventions moins agressives et moins efficaces pourraient vous être offertes. Si vous les refusez ou si elles ne peuvent pas prolonger votre vie, vous allez toujours continuer à recevoir des soins pour réduire la souffrance et la douleur (soins palliatifs).</a:t>
            </a:r>
          </a:p>
        </p:txBody>
      </p:sp>
      <p:graphicFrame>
        <p:nvGraphicFramePr>
          <p:cNvPr id="79" name="Shape 79"/>
          <p:cNvGraphicFramePr/>
          <p:nvPr/>
        </p:nvGraphicFramePr>
        <p:xfrm>
          <a:off x="575135" y="1191140"/>
          <a:ext cx="3448775" cy="2286050"/>
        </p:xfrm>
        <a:graphic>
          <a:graphicData uri="http://schemas.openxmlformats.org/drawingml/2006/table">
            <a:tbl>
              <a:tblPr firstRow="1" bandRow="1">
                <a:noFill/>
                <a:tableStyleId>{CCBE2164-5EB5-4568-9676-D0BFE4D486C2}</a:tableStyleId>
              </a:tblPr>
              <a:tblGrid>
                <a:gridCol w="2967500"/>
                <a:gridCol w="481275"/>
              </a:tblGrid>
              <a:tr h="233950">
                <a:tc>
                  <a:txBody>
                    <a:bodyPr/>
                    <a:lstStyle/>
                    <a:p>
                      <a:pPr marL="0" marR="0" lvl="0" indent="0" algn="l" rtl="0">
                        <a:spcBef>
                          <a:spcPts val="0"/>
                        </a:spcBef>
                        <a:buSzPct val="25000"/>
                        <a:buNone/>
                      </a:pPr>
                      <a:endParaRPr sz="1800"/>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200" b="0">
                          <a:latin typeface="Arial"/>
                          <a:ea typeface="Arial"/>
                          <a:cs typeface="Arial"/>
                          <a:sym typeface="Arial"/>
                        </a:rPr>
                        <a:t>✔</a:t>
                      </a:r>
                    </a:p>
                  </a:txBody>
                  <a:tcPr marL="91450" marR="91450" marT="45725" marB="457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69225">
                <a:tc>
                  <a:txBody>
                    <a:bodyPr/>
                    <a:lstStyle/>
                    <a:p>
                      <a:pPr marL="0" marR="0" lvl="0" indent="0" algn="l" rtl="0">
                        <a:spcBef>
                          <a:spcPts val="0"/>
                        </a:spcBef>
                        <a:buSzPct val="25000"/>
                        <a:buNone/>
                      </a:pPr>
                      <a:r>
                        <a:rPr lang="en-US" b="0" i="0">
                          <a:latin typeface="Avenir"/>
                          <a:ea typeface="Avenir"/>
                          <a:cs typeface="Avenir"/>
                          <a:sym typeface="Avenir"/>
                        </a:rPr>
                        <a:t>sans aide ?</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b="0" i="0">
                          <a:latin typeface="Avenir"/>
                          <a:ea typeface="Avenir"/>
                          <a:cs typeface="Avenir"/>
                          <a:sym typeface="Avenir"/>
                        </a:rPr>
                        <a:t>avec des aides techniques ?</a:t>
                      </a:r>
                      <a:br>
                        <a:rPr lang="en-US" b="0" i="0">
                          <a:latin typeface="Avenir"/>
                          <a:ea typeface="Avenir"/>
                          <a:cs typeface="Avenir"/>
                          <a:sym typeface="Avenir"/>
                        </a:rPr>
                      </a:br>
                      <a:r>
                        <a:rPr lang="en-US" b="0" i="0">
                          <a:latin typeface="Avenir"/>
                          <a:ea typeface="Avenir"/>
                          <a:cs typeface="Avenir"/>
                          <a:sym typeface="Avenir"/>
                        </a:rPr>
                        <a:t>   (ex : canne, marchette)</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b="0" i="0">
                          <a:latin typeface="Avenir"/>
                          <a:ea typeface="Avenir"/>
                          <a:cs typeface="Avenir"/>
                          <a:sym typeface="Avenir"/>
                        </a:rPr>
                        <a:t>avec des aménagements ?</a:t>
                      </a:r>
                      <a:br>
                        <a:rPr lang="en-US" b="0" i="0">
                          <a:latin typeface="Avenir"/>
                          <a:ea typeface="Avenir"/>
                          <a:cs typeface="Avenir"/>
                          <a:sym typeface="Avenir"/>
                        </a:rPr>
                      </a:br>
                      <a:r>
                        <a:rPr lang="en-US" b="0" i="0">
                          <a:latin typeface="Avenir"/>
                          <a:ea typeface="Avenir"/>
                          <a:cs typeface="Avenir"/>
                          <a:sym typeface="Avenir"/>
                        </a:rPr>
                        <a:t>   (ex : rampe d’accès)</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b="0" i="0">
                          <a:latin typeface="Avenir"/>
                          <a:ea typeface="Avenir"/>
                          <a:cs typeface="Avenir"/>
                          <a:sym typeface="Avenir"/>
                        </a:rPr>
                        <a:t>avec de l’aide humaine ?</a:t>
                      </a:r>
                      <a:br>
                        <a:rPr lang="en-US" b="0" i="0">
                          <a:latin typeface="Avenir"/>
                          <a:ea typeface="Avenir"/>
                          <a:cs typeface="Avenir"/>
                          <a:sym typeface="Avenir"/>
                        </a:rPr>
                      </a:br>
                      <a:r>
                        <a:rPr lang="en-US" b="0" i="0">
                          <a:latin typeface="Avenir"/>
                          <a:ea typeface="Avenir"/>
                          <a:cs typeface="Avenir"/>
                          <a:sym typeface="Avenir"/>
                        </a:rPr>
                        <a:t>   (ex : proche aidant, CLSC)</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80" name="Shape 80"/>
          <p:cNvSpPr txBox="1"/>
          <p:nvPr/>
        </p:nvSpPr>
        <p:spPr>
          <a:xfrm>
            <a:off x="457200" y="3703026"/>
            <a:ext cx="3674100" cy="8556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buClr>
                <a:schemeClr val="dk1"/>
              </a:buClr>
              <a:buFont typeface="Arial"/>
              <a:buNone/>
            </a:pPr>
            <a:r>
              <a:rPr lang="en-US" b="0" i="0" u="none">
                <a:solidFill>
                  <a:schemeClr val="dk1"/>
                </a:solidFill>
                <a:latin typeface="Avenir"/>
                <a:ea typeface="Avenir"/>
                <a:cs typeface="Avenir"/>
                <a:sym typeface="Avenir"/>
              </a:rPr>
              <a:t>Si vous perdez de l’autonomie suite à cette hospitalisation, accepteriez-vous de vivre : </a:t>
            </a:r>
            <a:r>
              <a:rPr lang="en-US" b="0" i="1" u="none">
                <a:solidFill>
                  <a:schemeClr val="dk1"/>
                </a:solidFill>
                <a:latin typeface="Avenir"/>
                <a:ea typeface="Avenir"/>
                <a:cs typeface="Avenir"/>
                <a:sym typeface="Avenir"/>
              </a:rPr>
              <a:t>(Cochez la ou les réponses qui s’appliquent)</a:t>
            </a:r>
          </a:p>
        </p:txBody>
      </p:sp>
      <p:graphicFrame>
        <p:nvGraphicFramePr>
          <p:cNvPr id="81" name="Shape 81"/>
          <p:cNvGraphicFramePr/>
          <p:nvPr/>
        </p:nvGraphicFramePr>
        <p:xfrm>
          <a:off x="575135" y="4490428"/>
          <a:ext cx="3448775" cy="1991400"/>
        </p:xfrm>
        <a:graphic>
          <a:graphicData uri="http://schemas.openxmlformats.org/drawingml/2006/table">
            <a:tbl>
              <a:tblPr firstRow="1" bandRow="1">
                <a:noFill/>
                <a:tableStyleId>{CCBE2164-5EB5-4568-9676-D0BFE4D486C2}</a:tableStyleId>
              </a:tblPr>
              <a:tblGrid>
                <a:gridCol w="2967500"/>
                <a:gridCol w="481275"/>
              </a:tblGrid>
              <a:tr h="370850">
                <a:tc>
                  <a:txBody>
                    <a:bodyPr/>
                    <a:lstStyle/>
                    <a:p>
                      <a:pPr marL="0" marR="0" lvl="0" indent="0" algn="l" rtl="0">
                        <a:spcBef>
                          <a:spcPts val="0"/>
                        </a:spcBef>
                        <a:buSzPct val="25000"/>
                        <a:buNone/>
                      </a:pPr>
                      <a:endParaRPr sz="1800"/>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200" b="0">
                          <a:latin typeface="Arial"/>
                          <a:ea typeface="Arial"/>
                          <a:cs typeface="Arial"/>
                          <a:sym typeface="Arial"/>
                        </a:rPr>
                        <a:t>✔</a:t>
                      </a:r>
                    </a:p>
                  </a:txBody>
                  <a:tcPr marL="91450" marR="91450" marT="45725" marB="457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b="0" i="0">
                          <a:latin typeface="Avenir"/>
                          <a:ea typeface="Avenir"/>
                          <a:cs typeface="Avenir"/>
                          <a:sym typeface="Avenir"/>
                        </a:rPr>
                        <a:t>à la maison avec de l’aide ?</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b="0" i="0">
                          <a:latin typeface="Avenir"/>
                          <a:ea typeface="Avenir"/>
                          <a:cs typeface="Avenir"/>
                          <a:sym typeface="Avenir"/>
                        </a:rPr>
                        <a:t>dans une résidence pour personnes semi-autonomes ?</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b="0" i="0">
                          <a:latin typeface="Avenir"/>
                          <a:ea typeface="Avenir"/>
                          <a:cs typeface="Avenir"/>
                          <a:sym typeface="Avenir"/>
                        </a:rPr>
                        <a:t>dans une résidence pour personnes</a:t>
                      </a:r>
                      <a:br>
                        <a:rPr lang="en-US" b="0" i="0">
                          <a:latin typeface="Avenir"/>
                          <a:ea typeface="Avenir"/>
                          <a:cs typeface="Avenir"/>
                          <a:sym typeface="Avenir"/>
                        </a:rPr>
                      </a:br>
                      <a:r>
                        <a:rPr lang="en-US" b="0" i="0">
                          <a:latin typeface="Avenir"/>
                          <a:ea typeface="Avenir"/>
                          <a:cs typeface="Avenir"/>
                          <a:sym typeface="Avenir"/>
                        </a:rPr>
                        <a:t>non-autonomes ? (ex: CHSLD)</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graphicFrame>
        <p:nvGraphicFramePr>
          <p:cNvPr id="82" name="Shape 82"/>
          <p:cNvGraphicFramePr/>
          <p:nvPr/>
        </p:nvGraphicFramePr>
        <p:xfrm>
          <a:off x="4603487" y="2425075"/>
          <a:ext cx="4350375" cy="2042070"/>
        </p:xfrm>
        <a:graphic>
          <a:graphicData uri="http://schemas.openxmlformats.org/drawingml/2006/table">
            <a:tbl>
              <a:tblPr>
                <a:noFill/>
                <a:tableStyleId>{0C197BFA-3038-4AFD-AA34-1E9A8B5D6EA0}</a:tableStyleId>
              </a:tblPr>
              <a:tblGrid>
                <a:gridCol w="2251325"/>
                <a:gridCol w="2099050"/>
              </a:tblGrid>
              <a:tr h="324075">
                <a:tc>
                  <a:txBody>
                    <a:bodyPr/>
                    <a:lstStyle/>
                    <a:p>
                      <a:pPr lvl="0" algn="ctr" rtl="0">
                        <a:spcBef>
                          <a:spcPts val="600"/>
                        </a:spcBef>
                        <a:buClr>
                          <a:srgbClr val="000000"/>
                        </a:buClr>
                        <a:buSzPct val="25000"/>
                        <a:buFont typeface="Arial"/>
                        <a:buNone/>
                      </a:pPr>
                      <a:r>
                        <a:rPr lang="en-US" b="1">
                          <a:solidFill>
                            <a:schemeClr val="dk1"/>
                          </a:solidFill>
                          <a:latin typeface="Avenir"/>
                          <a:ea typeface="Avenir"/>
                          <a:cs typeface="Avenir"/>
                          <a:sym typeface="Avenir"/>
                        </a:rPr>
                        <a:t>BÉNÉFICES</a:t>
                      </a:r>
                    </a:p>
                  </a:txBody>
                  <a:tcPr marL="91425" marR="91425" marT="91425" marB="91425"/>
                </a:tc>
                <a:tc>
                  <a:txBody>
                    <a:bodyPr/>
                    <a:lstStyle/>
                    <a:p>
                      <a:pPr lvl="0" algn="ctr" rtl="0">
                        <a:spcBef>
                          <a:spcPts val="0"/>
                        </a:spcBef>
                        <a:buClr>
                          <a:srgbClr val="000000"/>
                        </a:buClr>
                        <a:buSzPct val="25000"/>
                        <a:buFont typeface="Arial"/>
                        <a:buNone/>
                      </a:pPr>
                      <a:r>
                        <a:rPr lang="en-US" b="1">
                          <a:solidFill>
                            <a:schemeClr val="dk1"/>
                          </a:solidFill>
                          <a:latin typeface="Avenir"/>
                          <a:ea typeface="Avenir"/>
                          <a:cs typeface="Avenir"/>
                          <a:sym typeface="Avenir"/>
                        </a:rPr>
                        <a:t>RISQUES</a:t>
                      </a:r>
                    </a:p>
                  </a:txBody>
                  <a:tcPr marL="91425" marR="91425" marT="91425" marB="91425"/>
                </a:tc>
              </a:tr>
              <a:tr h="461700">
                <a:tc>
                  <a:txBody>
                    <a:bodyPr/>
                    <a:lstStyle/>
                    <a:p>
                      <a:pPr lvl="0">
                        <a:spcBef>
                          <a:spcPts val="0"/>
                        </a:spcBef>
                        <a:buNone/>
                      </a:pPr>
                      <a:r>
                        <a:rPr lang="en-US">
                          <a:solidFill>
                            <a:schemeClr val="dk1"/>
                          </a:solidFill>
                          <a:latin typeface="Avenir"/>
                          <a:ea typeface="Avenir"/>
                          <a:cs typeface="Avenir"/>
                          <a:sym typeface="Avenir"/>
                        </a:rPr>
                        <a:t>Peut prévenir</a:t>
                      </a:r>
                    </a:p>
                    <a:p>
                      <a:pPr lvl="0">
                        <a:spcBef>
                          <a:spcPts val="0"/>
                        </a:spcBef>
                        <a:buNone/>
                      </a:pPr>
                      <a:r>
                        <a:rPr lang="en-US">
                          <a:solidFill>
                            <a:schemeClr val="dk1"/>
                          </a:solidFill>
                          <a:latin typeface="Avenir"/>
                          <a:ea typeface="Avenir"/>
                          <a:cs typeface="Avenir"/>
                          <a:sym typeface="Avenir"/>
                        </a:rPr>
                        <a:t>une mort immédiate</a:t>
                      </a:r>
                    </a:p>
                  </a:txBody>
                  <a:tcPr marL="91425" marR="91425" marT="91425" marB="91425"/>
                </a:tc>
                <a:tc>
                  <a:txBody>
                    <a:bodyPr/>
                    <a:lstStyle/>
                    <a:p>
                      <a:pPr lvl="0" rtl="0">
                        <a:spcBef>
                          <a:spcPts val="0"/>
                        </a:spcBef>
                        <a:buClr>
                          <a:srgbClr val="000000"/>
                        </a:buClr>
                        <a:buSzPct val="25000"/>
                        <a:buFont typeface="Arial"/>
                        <a:buNone/>
                      </a:pPr>
                      <a:r>
                        <a:rPr lang="en-US">
                          <a:solidFill>
                            <a:schemeClr val="dk1"/>
                          </a:solidFill>
                          <a:latin typeface="Avenir"/>
                          <a:ea typeface="Avenir"/>
                          <a:cs typeface="Avenir"/>
                          <a:sym typeface="Avenir"/>
                        </a:rPr>
                        <a:t>Complications   </a:t>
                      </a:r>
                      <a:br>
                        <a:rPr lang="en-US">
                          <a:solidFill>
                            <a:schemeClr val="dk1"/>
                          </a:solidFill>
                          <a:latin typeface="Avenir"/>
                          <a:ea typeface="Avenir"/>
                          <a:cs typeface="Avenir"/>
                          <a:sym typeface="Avenir"/>
                        </a:rPr>
                      </a:br>
                      <a:r>
                        <a:rPr lang="en-US">
                          <a:solidFill>
                            <a:schemeClr val="dk1"/>
                          </a:solidFill>
                          <a:latin typeface="Avenir"/>
                          <a:ea typeface="Avenir"/>
                          <a:cs typeface="Avenir"/>
                          <a:sym typeface="Avenir"/>
                        </a:rPr>
                        <a:t>(ex : pneumonie)</a:t>
                      </a:r>
                      <a:r>
                        <a:rPr lang="en-US">
                          <a:solidFill>
                            <a:schemeClr val="lt1"/>
                          </a:solidFill>
                          <a:latin typeface="Avenir"/>
                          <a:ea typeface="Avenir"/>
                          <a:cs typeface="Avenir"/>
                          <a:sym typeface="Avenir"/>
                        </a:rPr>
                        <a:t>oo</a:t>
                      </a:r>
                    </a:p>
                  </a:txBody>
                  <a:tcPr marL="91425" marR="91425" marT="91425" marB="91425"/>
                </a:tc>
              </a:tr>
              <a:tr h="833050">
                <a:tc>
                  <a:txBody>
                    <a:bodyPr/>
                    <a:lstStyle/>
                    <a:p>
                      <a:pPr lvl="0" rtl="0">
                        <a:spcBef>
                          <a:spcPts val="600"/>
                        </a:spcBef>
                        <a:buNone/>
                      </a:pPr>
                      <a:r>
                        <a:rPr lang="en-US">
                          <a:solidFill>
                            <a:schemeClr val="dk1"/>
                          </a:solidFill>
                          <a:latin typeface="Avenir"/>
                          <a:ea typeface="Avenir"/>
                          <a:cs typeface="Avenir"/>
                          <a:sym typeface="Avenir"/>
                        </a:rPr>
                        <a:t>Pouvoir peut-être retrouver votre niveau d’autonomie actuel et quitter l’hôpital</a:t>
                      </a:r>
                    </a:p>
                  </a:txBody>
                  <a:tcPr marL="91425" marR="91425" marT="91425" marB="91425"/>
                </a:tc>
                <a:tc>
                  <a:txBody>
                    <a:bodyPr/>
                    <a:lstStyle/>
                    <a:p>
                      <a:pPr lvl="0" algn="l" rtl="0">
                        <a:spcBef>
                          <a:spcPts val="600"/>
                        </a:spcBef>
                        <a:buClr>
                          <a:srgbClr val="000000"/>
                        </a:buClr>
                        <a:buSzPct val="25000"/>
                        <a:buFont typeface="Arial"/>
                        <a:buNone/>
                      </a:pPr>
                      <a:r>
                        <a:rPr lang="en-US">
                          <a:solidFill>
                            <a:schemeClr val="dk1"/>
                          </a:solidFill>
                          <a:latin typeface="Avenir"/>
                          <a:ea typeface="Avenir"/>
                          <a:cs typeface="Avenir"/>
                          <a:sym typeface="Avenir"/>
                        </a:rPr>
                        <a:t>Souffrances psychologiques</a:t>
                      </a:r>
                      <a:br>
                        <a:rPr lang="en-US">
                          <a:solidFill>
                            <a:schemeClr val="dk1"/>
                          </a:solidFill>
                          <a:latin typeface="Avenir"/>
                          <a:ea typeface="Avenir"/>
                          <a:cs typeface="Avenir"/>
                          <a:sym typeface="Avenir"/>
                        </a:rPr>
                      </a:br>
                      <a:r>
                        <a:rPr lang="en-US">
                          <a:solidFill>
                            <a:schemeClr val="dk1"/>
                          </a:solidFill>
                          <a:latin typeface="Avenir"/>
                          <a:ea typeface="Avenir"/>
                          <a:cs typeface="Avenir"/>
                          <a:sym typeface="Avenir"/>
                        </a:rPr>
                        <a:t>et physiques</a:t>
                      </a:r>
                    </a:p>
                  </a:txBody>
                  <a:tcPr marL="91425" marR="91425" marT="91425" marB="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4038599" cy="7948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D67227"/>
              </a:buClr>
              <a:buSzPct val="25000"/>
              <a:buFont typeface="Century Gothic"/>
              <a:buNone/>
            </a:pPr>
            <a:r>
              <a:rPr lang="en-US" sz="1700" b="1" u="none" strike="noStrike" cap="none" dirty="0">
                <a:solidFill>
                  <a:srgbClr val="000000"/>
                </a:solidFill>
                <a:latin typeface="Century Gothic"/>
                <a:ea typeface="Century Gothic"/>
                <a:cs typeface="Century Gothic"/>
                <a:sym typeface="Century Gothic"/>
              </a:rPr>
              <a:t>Intervention #2</a:t>
            </a:r>
            <a:br>
              <a:rPr lang="en-US" sz="1700" b="1" u="none" strike="noStrike" cap="none" dirty="0">
                <a:solidFill>
                  <a:srgbClr val="000000"/>
                </a:solidFill>
                <a:latin typeface="Century Gothic"/>
                <a:ea typeface="Century Gothic"/>
                <a:cs typeface="Century Gothic"/>
                <a:sym typeface="Century Gothic"/>
              </a:rPr>
            </a:br>
            <a:r>
              <a:rPr lang="en-US" sz="1700" b="1" u="none" strike="noStrike" cap="none" dirty="0">
                <a:solidFill>
                  <a:srgbClr val="000000"/>
                </a:solidFill>
                <a:latin typeface="Century Gothic"/>
                <a:ea typeface="Century Gothic"/>
                <a:cs typeface="Century Gothic"/>
                <a:sym typeface="Century Gothic"/>
              </a:rPr>
              <a:t>La ventilation </a:t>
            </a:r>
            <a:r>
              <a:rPr lang="en-US" sz="1700" b="1" u="none" strike="noStrike" cap="none" dirty="0" err="1">
                <a:solidFill>
                  <a:srgbClr val="000000"/>
                </a:solidFill>
                <a:latin typeface="Century Gothic"/>
                <a:ea typeface="Century Gothic"/>
                <a:cs typeface="Century Gothic"/>
                <a:sym typeface="Century Gothic"/>
              </a:rPr>
              <a:t>mécanique</a:t>
            </a:r>
            <a:r>
              <a:rPr lang="en-US" sz="1700" b="1" u="none" strike="noStrike" cap="none" dirty="0">
                <a:solidFill>
                  <a:srgbClr val="000000"/>
                </a:solidFill>
                <a:latin typeface="Century Gothic"/>
                <a:ea typeface="Century Gothic"/>
                <a:cs typeface="Century Gothic"/>
                <a:sym typeface="Century Gothic"/>
              </a:rPr>
              <a:t> invasive</a:t>
            </a:r>
          </a:p>
        </p:txBody>
      </p:sp>
      <p:sp>
        <p:nvSpPr>
          <p:cNvPr id="88" name="Shape 88"/>
          <p:cNvSpPr txBox="1">
            <a:spLocks noGrp="1"/>
          </p:cNvSpPr>
          <p:nvPr>
            <p:ph type="body" idx="1"/>
          </p:nvPr>
        </p:nvSpPr>
        <p:spPr>
          <a:xfrm>
            <a:off x="457200" y="885499"/>
            <a:ext cx="3674100" cy="54645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La ventilation mécanique invasive est réalisée à l’aide d’une machine qui pousse l’oxygène vers les poumons à travers un tube respiratoire qui est installé par la bouche</a:t>
            </a:r>
            <a:r>
              <a:rPr lang="en-US" sz="1400"/>
              <a:t> ou le cou. </a:t>
            </a: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     La ventilation mécanique invasive en elle-mêm</a:t>
            </a:r>
            <a:r>
              <a:rPr lang="en-US" sz="1400"/>
              <a:t>e</a:t>
            </a:r>
            <a:r>
              <a:rPr lang="en-US" sz="1400" b="0" i="0" u="none" strike="noStrike" cap="none">
                <a:solidFill>
                  <a:schemeClr val="dk1"/>
                </a:solidFill>
                <a:latin typeface="Avenir"/>
                <a:ea typeface="Avenir"/>
                <a:cs typeface="Avenir"/>
                <a:sym typeface="Avenir"/>
              </a:rPr>
              <a:t> ne guérit pas le problème </a:t>
            </a:r>
            <a:r>
              <a:rPr lang="en-US" sz="1400"/>
              <a:t>respiratoire. </a:t>
            </a:r>
            <a:r>
              <a:rPr lang="en-US" sz="1400" b="0" i="0" u="none" strike="noStrike" cap="none">
                <a:solidFill>
                  <a:schemeClr val="dk1"/>
                </a:solidFill>
                <a:latin typeface="Avenir"/>
                <a:ea typeface="Avenir"/>
                <a:cs typeface="Avenir"/>
                <a:sym typeface="Avenir"/>
              </a:rPr>
              <a:t>Elle permet de </a:t>
            </a:r>
            <a:r>
              <a:rPr lang="en-US" sz="1400"/>
              <a:t>garder </a:t>
            </a:r>
            <a:r>
              <a:rPr lang="en-US" sz="1400" b="0" i="0" u="none" strike="noStrike" cap="none">
                <a:solidFill>
                  <a:schemeClr val="dk1"/>
                </a:solidFill>
                <a:latin typeface="Avenir"/>
                <a:ea typeface="Avenir"/>
                <a:cs typeface="Avenir"/>
                <a:sym typeface="Avenir"/>
              </a:rPr>
              <a:t>le patient en vie pendant que </a:t>
            </a:r>
            <a:r>
              <a:rPr lang="en-US" sz="1400"/>
              <a:t>l’équipe médicale tente de guérir le problème respiratoire.</a:t>
            </a:r>
            <a:r>
              <a:rPr lang="en-US" sz="1400" b="0" i="0" u="none" strike="noStrike" cap="none">
                <a:solidFill>
                  <a:schemeClr val="dk1"/>
                </a:solidFill>
                <a:latin typeface="Avenir"/>
                <a:ea typeface="Avenir"/>
                <a:cs typeface="Avenir"/>
                <a:sym typeface="Avenir"/>
              </a:rPr>
              <a:t>Durant la ventilation mécanique invasive, des médicaments sont donnés pour réduire l’inconfort. Pendant ce temps, le patient ne peut pas parler ou manger</a:t>
            </a:r>
            <a:r>
              <a:rPr lang="en-US" sz="1400"/>
              <a:t>.</a:t>
            </a:r>
          </a:p>
        </p:txBody>
      </p:sp>
      <p:sp>
        <p:nvSpPr>
          <p:cNvPr id="89" name="Shape 89"/>
          <p:cNvSpPr txBox="1">
            <a:spLocks noGrp="1"/>
          </p:cNvSpPr>
          <p:nvPr>
            <p:ph type="body" idx="4"/>
          </p:nvPr>
        </p:nvSpPr>
        <p:spPr>
          <a:xfrm>
            <a:off x="293688" y="6490119"/>
            <a:ext cx="708944"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8</a:t>
            </a:r>
          </a:p>
        </p:txBody>
      </p:sp>
      <p:sp>
        <p:nvSpPr>
          <p:cNvPr id="90" name="Shape 90"/>
          <p:cNvSpPr txBox="1">
            <a:spLocks noGrp="1"/>
          </p:cNvSpPr>
          <p:nvPr>
            <p:ph type="body" idx="5"/>
          </p:nvPr>
        </p:nvSpPr>
        <p:spPr>
          <a:xfrm>
            <a:off x="8048374" y="6489701"/>
            <a:ext cx="774700" cy="365125"/>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5</a:t>
            </a:r>
          </a:p>
        </p:txBody>
      </p:sp>
      <p:pic>
        <p:nvPicPr>
          <p:cNvPr id="91" name="Shape 91" descr="C:\Users\plar1244\Desktop\vap-3.jpg"/>
          <p:cNvPicPr preferRelativeResize="0"/>
          <p:nvPr/>
        </p:nvPicPr>
        <p:blipFill rotWithShape="1">
          <a:blip r:embed="rId3">
            <a:alphaModFix/>
          </a:blip>
          <a:srcRect/>
          <a:stretch/>
        </p:blipFill>
        <p:spPr>
          <a:xfrm>
            <a:off x="1144904" y="2285867"/>
            <a:ext cx="2284800" cy="1572300"/>
          </a:xfrm>
          <a:prstGeom prst="rect">
            <a:avLst/>
          </a:prstGeom>
          <a:noFill/>
          <a:ln>
            <a:noFill/>
          </a:ln>
        </p:spPr>
      </p:pic>
      <p:pic>
        <p:nvPicPr>
          <p:cNvPr id="92" name="Shape 92" descr=" Im logo lung coul.png"/>
          <p:cNvPicPr preferRelativeResize="0"/>
          <p:nvPr/>
        </p:nvPicPr>
        <p:blipFill rotWithShape="1">
          <a:blip r:embed="rId4">
            <a:alphaModFix/>
          </a:blip>
          <a:srcRect/>
          <a:stretch/>
        </p:blipFill>
        <p:spPr>
          <a:xfrm>
            <a:off x="3274425" y="2146415"/>
            <a:ext cx="1112520" cy="1115568"/>
          </a:xfrm>
          <a:prstGeom prst="rect">
            <a:avLst/>
          </a:prstGeom>
          <a:noFill/>
          <a:ln>
            <a:noFill/>
          </a:ln>
        </p:spPr>
      </p:pic>
      <p:pic>
        <p:nvPicPr>
          <p:cNvPr id="93" name="Shape 93" descr=" im attention.png"/>
          <p:cNvPicPr preferRelativeResize="0"/>
          <p:nvPr/>
        </p:nvPicPr>
        <p:blipFill rotWithShape="1">
          <a:blip r:embed="rId5">
            <a:alphaModFix/>
          </a:blip>
          <a:srcRect/>
          <a:stretch/>
        </p:blipFill>
        <p:spPr>
          <a:xfrm>
            <a:off x="198776" y="3984220"/>
            <a:ext cx="507600" cy="503100"/>
          </a:xfrm>
          <a:prstGeom prst="rect">
            <a:avLst/>
          </a:prstGeom>
          <a:noFill/>
          <a:ln>
            <a:noFill/>
          </a:ln>
        </p:spPr>
      </p:pic>
      <p:sp>
        <p:nvSpPr>
          <p:cNvPr id="94" name="Shape 94"/>
          <p:cNvSpPr txBox="1"/>
          <p:nvPr/>
        </p:nvSpPr>
        <p:spPr>
          <a:xfrm>
            <a:off x="4928817" y="506674"/>
            <a:ext cx="3780900" cy="8556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dk1"/>
              </a:buClr>
              <a:buFont typeface="Arial"/>
              <a:buNone/>
            </a:pPr>
            <a:r>
              <a:rPr lang="en-US" b="0" i="0" dirty="0" err="1">
                <a:solidFill>
                  <a:schemeClr val="dk1"/>
                </a:solidFill>
                <a:latin typeface="Avenir"/>
                <a:ea typeface="Avenir"/>
                <a:cs typeface="Avenir"/>
                <a:sym typeface="Avenir"/>
              </a:rPr>
              <a:t>Qu’est-ce</a:t>
            </a:r>
            <a:r>
              <a:rPr lang="en-US" b="0" i="0" dirty="0">
                <a:solidFill>
                  <a:schemeClr val="dk1"/>
                </a:solidFill>
                <a:latin typeface="Avenir"/>
                <a:ea typeface="Avenir"/>
                <a:cs typeface="Avenir"/>
                <a:sym typeface="Avenir"/>
              </a:rPr>
              <a:t> qui </a:t>
            </a:r>
            <a:r>
              <a:rPr lang="en-US" b="0" i="0" dirty="0" err="1">
                <a:solidFill>
                  <a:schemeClr val="dk1"/>
                </a:solidFill>
                <a:latin typeface="Avenir"/>
                <a:ea typeface="Avenir"/>
                <a:cs typeface="Avenir"/>
                <a:sym typeface="Avenir"/>
              </a:rPr>
              <a:t>rendrait</a:t>
            </a:r>
            <a:r>
              <a:rPr lang="en-US" b="0" i="0" dirty="0">
                <a:solidFill>
                  <a:schemeClr val="dk1"/>
                </a:solidFill>
                <a:latin typeface="Avenir"/>
                <a:ea typeface="Avenir"/>
                <a:cs typeface="Avenir"/>
                <a:sym typeface="Avenir"/>
              </a:rPr>
              <a:t> le </a:t>
            </a:r>
            <a:r>
              <a:rPr lang="en-US" b="0" i="0" dirty="0" err="1">
                <a:solidFill>
                  <a:schemeClr val="dk1"/>
                </a:solidFill>
                <a:latin typeface="Avenir"/>
                <a:ea typeface="Avenir"/>
                <a:cs typeface="Avenir"/>
                <a:sym typeface="Avenir"/>
              </a:rPr>
              <a:t>prolongement</a:t>
            </a:r>
            <a:r>
              <a:rPr lang="en-US" b="0" i="0" dirty="0">
                <a:solidFill>
                  <a:schemeClr val="dk1"/>
                </a:solidFill>
                <a:latin typeface="Avenir"/>
                <a:ea typeface="Avenir"/>
                <a:cs typeface="Avenir"/>
                <a:sym typeface="Avenir"/>
              </a:rPr>
              <a:t> de </a:t>
            </a:r>
            <a:r>
              <a:rPr lang="en-US" b="0" i="0" dirty="0" err="1">
                <a:solidFill>
                  <a:schemeClr val="dk1"/>
                </a:solidFill>
                <a:latin typeface="Avenir"/>
                <a:ea typeface="Avenir"/>
                <a:cs typeface="Avenir"/>
                <a:sym typeface="Avenir"/>
              </a:rPr>
              <a:t>votre</a:t>
            </a:r>
            <a:r>
              <a:rPr lang="en-US" b="0" i="0" dirty="0">
                <a:solidFill>
                  <a:schemeClr val="dk1"/>
                </a:solidFill>
                <a:latin typeface="Avenir"/>
                <a:ea typeface="Avenir"/>
                <a:cs typeface="Avenir"/>
                <a:sym typeface="Avenir"/>
              </a:rPr>
              <a:t> vie inacceptable ?</a:t>
            </a:r>
          </a:p>
          <a:p>
            <a:pPr marL="0" marR="0" lvl="0" indent="0" algn="l" rtl="0">
              <a:lnSpc>
                <a:spcPct val="120000"/>
              </a:lnSpc>
              <a:spcBef>
                <a:spcPts val="240"/>
              </a:spcBef>
              <a:buClr>
                <a:schemeClr val="dk1"/>
              </a:buClr>
              <a:buFont typeface="Arial"/>
              <a:buNone/>
            </a:pPr>
            <a:r>
              <a:rPr lang="en-US" b="0" i="1" dirty="0">
                <a:solidFill>
                  <a:schemeClr val="dk1"/>
                </a:solidFill>
                <a:latin typeface="Avenir"/>
                <a:ea typeface="Avenir"/>
                <a:cs typeface="Avenir"/>
                <a:sym typeface="Avenir"/>
              </a:rPr>
              <a:t>(</a:t>
            </a:r>
            <a:r>
              <a:rPr lang="en-US" b="0" i="1" dirty="0" err="1">
                <a:solidFill>
                  <a:schemeClr val="dk1"/>
                </a:solidFill>
                <a:latin typeface="Avenir"/>
                <a:ea typeface="Avenir"/>
                <a:cs typeface="Avenir"/>
                <a:sym typeface="Avenir"/>
              </a:rPr>
              <a:t>vous</a:t>
            </a:r>
            <a:r>
              <a:rPr lang="en-US" b="0" i="1" dirty="0">
                <a:solidFill>
                  <a:schemeClr val="dk1"/>
                </a:solidFill>
                <a:latin typeface="Avenir"/>
                <a:ea typeface="Avenir"/>
                <a:cs typeface="Avenir"/>
                <a:sym typeface="Avenir"/>
              </a:rPr>
              <a:t> </a:t>
            </a:r>
            <a:r>
              <a:rPr lang="en-US" b="0" i="1" dirty="0" err="1">
                <a:solidFill>
                  <a:schemeClr val="dk1"/>
                </a:solidFill>
                <a:latin typeface="Avenir"/>
                <a:ea typeface="Avenir"/>
                <a:cs typeface="Avenir"/>
                <a:sym typeface="Avenir"/>
              </a:rPr>
              <a:t>pouvez</a:t>
            </a:r>
            <a:r>
              <a:rPr lang="en-US" b="0" i="1" dirty="0">
                <a:solidFill>
                  <a:schemeClr val="dk1"/>
                </a:solidFill>
                <a:latin typeface="Avenir"/>
                <a:ea typeface="Avenir"/>
                <a:cs typeface="Avenir"/>
                <a:sym typeface="Avenir"/>
              </a:rPr>
              <a:t> </a:t>
            </a:r>
            <a:r>
              <a:rPr lang="en-US" b="0" i="1" dirty="0" err="1">
                <a:solidFill>
                  <a:schemeClr val="dk1"/>
                </a:solidFill>
                <a:latin typeface="Avenir"/>
                <a:ea typeface="Avenir"/>
                <a:cs typeface="Avenir"/>
                <a:sym typeface="Avenir"/>
              </a:rPr>
              <a:t>choisir</a:t>
            </a:r>
            <a:r>
              <a:rPr lang="en-US" b="0" i="1" dirty="0">
                <a:solidFill>
                  <a:schemeClr val="dk1"/>
                </a:solidFill>
                <a:latin typeface="Avenir"/>
                <a:ea typeface="Avenir"/>
                <a:cs typeface="Avenir"/>
                <a:sym typeface="Avenir"/>
              </a:rPr>
              <a:t> </a:t>
            </a:r>
            <a:r>
              <a:rPr lang="en-US" b="0" i="1" dirty="0" err="1">
                <a:solidFill>
                  <a:schemeClr val="dk1"/>
                </a:solidFill>
                <a:latin typeface="Avenir"/>
                <a:ea typeface="Avenir"/>
                <a:cs typeface="Avenir"/>
                <a:sym typeface="Avenir"/>
              </a:rPr>
              <a:t>plusieurs</a:t>
            </a:r>
            <a:r>
              <a:rPr lang="en-US" b="0" i="1" dirty="0">
                <a:solidFill>
                  <a:schemeClr val="dk1"/>
                </a:solidFill>
                <a:latin typeface="Avenir"/>
                <a:ea typeface="Avenir"/>
                <a:cs typeface="Avenir"/>
                <a:sym typeface="Avenir"/>
              </a:rPr>
              <a:t> items)</a:t>
            </a:r>
          </a:p>
        </p:txBody>
      </p:sp>
      <p:graphicFrame>
        <p:nvGraphicFramePr>
          <p:cNvPr id="95" name="Shape 95"/>
          <p:cNvGraphicFramePr/>
          <p:nvPr/>
        </p:nvGraphicFramePr>
        <p:xfrm>
          <a:off x="4832455" y="1133782"/>
          <a:ext cx="3665450" cy="1432600"/>
        </p:xfrm>
        <a:graphic>
          <a:graphicData uri="http://schemas.openxmlformats.org/drawingml/2006/table">
            <a:tbl>
              <a:tblPr firstRow="1" bandRow="1">
                <a:noFill/>
                <a:tableStyleId>{CCBE2164-5EB5-4568-9676-D0BFE4D486C2}</a:tableStyleId>
              </a:tblPr>
              <a:tblGrid>
                <a:gridCol w="3210475"/>
                <a:gridCol w="454975"/>
              </a:tblGrid>
              <a:tr h="304800">
                <a:tc>
                  <a:txBody>
                    <a:bodyPr/>
                    <a:lstStyle/>
                    <a:p>
                      <a:pPr marL="0" marR="0" lvl="0" indent="0" algn="l" rtl="0">
                        <a:spcBef>
                          <a:spcPts val="0"/>
                        </a:spcBef>
                        <a:buSzPct val="25000"/>
                        <a:buNone/>
                      </a:pPr>
                      <a:endParaRPr dirty="0"/>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b="0">
                          <a:latin typeface="Arial"/>
                          <a:ea typeface="Arial"/>
                          <a:cs typeface="Arial"/>
                          <a:sym typeface="Arial"/>
                        </a:rPr>
                        <a:t>✔</a:t>
                      </a:r>
                    </a:p>
                  </a:txBody>
                  <a:tcPr marL="91450" marR="91450" marT="45725" marB="457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84200">
                <a:tc>
                  <a:txBody>
                    <a:bodyPr/>
                    <a:lstStyle/>
                    <a:p>
                      <a:pPr marL="0" marR="0" lvl="0" indent="0" algn="l" rtl="0">
                        <a:spcBef>
                          <a:spcPts val="0"/>
                        </a:spcBef>
                        <a:buSzPct val="25000"/>
                        <a:buNone/>
                      </a:pPr>
                      <a:r>
                        <a:rPr lang="en-US" b="0" i="0">
                          <a:latin typeface="Avenir"/>
                          <a:ea typeface="Avenir"/>
                          <a:cs typeface="Avenir"/>
                          <a:sym typeface="Avenir"/>
                        </a:rPr>
                        <a:t>ne plus être capable de communiquer</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84200">
                <a:tc>
                  <a:txBody>
                    <a:bodyPr/>
                    <a:lstStyle/>
                    <a:p>
                      <a:pPr marL="0" marR="0" lvl="0" indent="0" algn="l" rtl="0">
                        <a:spcBef>
                          <a:spcPts val="0"/>
                        </a:spcBef>
                        <a:buSzPct val="25000"/>
                        <a:buNone/>
                      </a:pPr>
                      <a:r>
                        <a:rPr lang="en-US" b="0" i="0">
                          <a:latin typeface="Avenir"/>
                          <a:ea typeface="Avenir"/>
                          <a:cs typeface="Avenir"/>
                          <a:sym typeface="Avenir"/>
                        </a:rPr>
                        <a:t>ne plus avoir le contrôle de mes soins personnels</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04800">
                <a:tc>
                  <a:txBody>
                    <a:bodyPr/>
                    <a:lstStyle/>
                    <a:p>
                      <a:pPr marL="0" marR="0" lvl="0" indent="0" algn="l" rtl="0">
                        <a:spcBef>
                          <a:spcPts val="0"/>
                        </a:spcBef>
                        <a:buSzPct val="25000"/>
                        <a:buNone/>
                      </a:pPr>
                      <a:r>
                        <a:rPr lang="en-US" b="0" i="0">
                          <a:latin typeface="Avenir"/>
                          <a:ea typeface="Avenir"/>
                          <a:cs typeface="Avenir"/>
                          <a:sym typeface="Avenir"/>
                        </a:rPr>
                        <a:t>être alité,</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dirty="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96" name="Shape 96"/>
          <p:cNvSpPr txBox="1"/>
          <p:nvPr/>
        </p:nvSpPr>
        <p:spPr>
          <a:xfrm>
            <a:off x="4822025" y="2641700"/>
            <a:ext cx="3780900" cy="6351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buClr>
                <a:schemeClr val="dk1"/>
              </a:buClr>
              <a:buFont typeface="Arial"/>
              <a:buNone/>
            </a:pPr>
            <a:r>
              <a:rPr lang="en-US" b="0" i="0">
                <a:solidFill>
                  <a:schemeClr val="dk1"/>
                </a:solidFill>
                <a:latin typeface="Avenir"/>
                <a:ea typeface="Avenir"/>
                <a:cs typeface="Avenir"/>
                <a:sym typeface="Avenir"/>
              </a:rPr>
              <a:t>Avant la lecture de ce document, aviez-vous déjà réfléchi à</a:t>
            </a:r>
            <a:r>
              <a:rPr lang="en-US">
                <a:solidFill>
                  <a:schemeClr val="dk1"/>
                </a:solidFill>
                <a:latin typeface="Avenir"/>
                <a:ea typeface="Avenir"/>
                <a:cs typeface="Avenir"/>
                <a:sym typeface="Avenir"/>
              </a:rPr>
              <a:t> propos de:</a:t>
            </a:r>
          </a:p>
        </p:txBody>
      </p:sp>
      <p:graphicFrame>
        <p:nvGraphicFramePr>
          <p:cNvPr id="97" name="Shape 97"/>
          <p:cNvGraphicFramePr/>
          <p:nvPr/>
        </p:nvGraphicFramePr>
        <p:xfrm>
          <a:off x="4888342" y="3348825"/>
          <a:ext cx="3892950" cy="1564680"/>
        </p:xfrm>
        <a:graphic>
          <a:graphicData uri="http://schemas.openxmlformats.org/drawingml/2006/table">
            <a:tbl>
              <a:tblPr firstRow="1" bandRow="1">
                <a:noFill/>
                <a:tableStyleId>{CCBE2164-5EB5-4568-9676-D0BFE4D486C2}</a:tableStyleId>
              </a:tblPr>
              <a:tblGrid>
                <a:gridCol w="3033325"/>
                <a:gridCol w="407725"/>
                <a:gridCol w="451900"/>
              </a:tblGrid>
              <a:tr h="304800">
                <a:tc>
                  <a:txBody>
                    <a:bodyPr/>
                    <a:lstStyle/>
                    <a:p>
                      <a:pPr marL="0" marR="0" lvl="0" indent="0" algn="l" rtl="0">
                        <a:spcBef>
                          <a:spcPts val="0"/>
                        </a:spcBef>
                        <a:buSzPct val="25000"/>
                        <a:buNone/>
                      </a:pPr>
                      <a:endParaRPr b="0" i="0">
                        <a:latin typeface="Avenir"/>
                        <a:ea typeface="Avenir"/>
                        <a:cs typeface="Avenir"/>
                        <a:sym typeface="Avenir"/>
                      </a:endParaRP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200" b="0" i="0">
                          <a:latin typeface="Avenir"/>
                          <a:ea typeface="Avenir"/>
                          <a:cs typeface="Avenir"/>
                          <a:sym typeface="Avenir"/>
                        </a:rPr>
                        <a:t>oui</a:t>
                      </a:r>
                    </a:p>
                  </a:txBody>
                  <a:tcPr marL="91450" marR="91450" marT="45725" marB="45725" anchor="ctr" anchorCtr="1">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200" b="0" i="0">
                          <a:latin typeface="Avenir"/>
                          <a:ea typeface="Avenir"/>
                          <a:cs typeface="Avenir"/>
                          <a:sym typeface="Avenir"/>
                        </a:rPr>
                        <a:t>non</a:t>
                      </a:r>
                    </a:p>
                  </a:txBody>
                  <a:tcPr marL="91450" marR="91450" marT="45725" marB="45725" anchor="ctr" anchorCtr="1">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a:latin typeface="Avenir"/>
                          <a:ea typeface="Avenir"/>
                          <a:cs typeface="Avenir"/>
                          <a:sym typeface="Avenir"/>
                        </a:rPr>
                        <a:t>la réanimation cardiorespiratoire?</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spcBef>
                          <a:spcPts val="0"/>
                        </a:spcBef>
                        <a:buNone/>
                      </a:pPr>
                      <a:r>
                        <a:rPr lang="en-US">
                          <a:latin typeface="Avenir"/>
                          <a:ea typeface="Avenir"/>
                          <a:cs typeface="Avenir"/>
                          <a:sym typeface="Avenir"/>
                        </a:rPr>
                        <a:t>la ventilation mécanique invasive?</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b="0" i="0">
                          <a:latin typeface="Avenir"/>
                          <a:ea typeface="Avenir"/>
                          <a:cs typeface="Avenir"/>
                          <a:sym typeface="Avenir"/>
                        </a:rPr>
                        <a:t>ce qui rendrait le prolongement</a:t>
                      </a:r>
                      <a:br>
                        <a:rPr lang="en-US" b="0" i="0">
                          <a:latin typeface="Avenir"/>
                          <a:ea typeface="Avenir"/>
                          <a:cs typeface="Avenir"/>
                          <a:sym typeface="Avenir"/>
                        </a:rPr>
                      </a:br>
                      <a:r>
                        <a:rPr lang="en-US" b="0" i="0">
                          <a:latin typeface="Avenir"/>
                          <a:ea typeface="Avenir"/>
                          <a:cs typeface="Avenir"/>
                          <a:sym typeface="Avenir"/>
                        </a:rPr>
                        <a:t>de votre vie inacceptable ?</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98" name="Shape 98"/>
          <p:cNvSpPr txBox="1"/>
          <p:nvPr/>
        </p:nvSpPr>
        <p:spPr>
          <a:xfrm>
            <a:off x="4922175" y="4999325"/>
            <a:ext cx="3780900" cy="50310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buClr>
                <a:schemeClr val="dk1"/>
              </a:buClr>
              <a:buFont typeface="Arial"/>
              <a:buNone/>
            </a:pPr>
            <a:r>
              <a:rPr lang="en-US" b="0" i="0">
                <a:solidFill>
                  <a:schemeClr val="dk1"/>
                </a:solidFill>
                <a:latin typeface="Avenir"/>
                <a:ea typeface="Avenir"/>
                <a:cs typeface="Avenir"/>
                <a:sym typeface="Avenir"/>
              </a:rPr>
              <a:t>Avez-vous noté ces réflexions à quelque part?</a:t>
            </a:r>
            <a:r>
              <a:rPr lang="en-US">
                <a:solidFill>
                  <a:schemeClr val="dk1"/>
                </a:solidFill>
                <a:latin typeface="Avenir"/>
                <a:ea typeface="Avenir"/>
                <a:cs typeface="Avenir"/>
                <a:sym typeface="Avenir"/>
              </a:rPr>
              <a:t> </a:t>
            </a:r>
            <a:r>
              <a:rPr lang="en-US" b="0" i="0">
                <a:solidFill>
                  <a:schemeClr val="dk1"/>
                </a:solidFill>
                <a:latin typeface="Avenir"/>
                <a:ea typeface="Avenir"/>
                <a:cs typeface="Avenir"/>
                <a:sym typeface="Avenir"/>
              </a:rPr>
              <a:t>(ex : testament biologique)</a:t>
            </a:r>
          </a:p>
        </p:txBody>
      </p:sp>
      <p:cxnSp>
        <p:nvCxnSpPr>
          <p:cNvPr id="99" name="Shape 99"/>
          <p:cNvCxnSpPr/>
          <p:nvPr/>
        </p:nvCxnSpPr>
        <p:spPr>
          <a:xfrm>
            <a:off x="4998883" y="5731042"/>
            <a:ext cx="0" cy="574800"/>
          </a:xfrm>
          <a:prstGeom prst="straightConnector1">
            <a:avLst/>
          </a:prstGeom>
          <a:noFill/>
          <a:ln w="9525" cap="flat" cmpd="sng">
            <a:solidFill>
              <a:srgbClr val="8888A4"/>
            </a:solidFill>
            <a:prstDash val="solid"/>
            <a:round/>
            <a:headEnd type="none" w="med" len="med"/>
            <a:tailEnd type="none" w="med" len="med"/>
          </a:ln>
        </p:spPr>
      </p:cxnSp>
      <p:cxnSp>
        <p:nvCxnSpPr>
          <p:cNvPr id="100" name="Shape 100"/>
          <p:cNvCxnSpPr/>
          <p:nvPr/>
        </p:nvCxnSpPr>
        <p:spPr>
          <a:xfrm>
            <a:off x="8369085" y="5369232"/>
            <a:ext cx="233700" cy="0"/>
          </a:xfrm>
          <a:prstGeom prst="straightConnector1">
            <a:avLst/>
          </a:prstGeom>
          <a:noFill/>
          <a:ln w="9525" cap="flat" cmpd="sng">
            <a:solidFill>
              <a:srgbClr val="8888A4"/>
            </a:solidFill>
            <a:prstDash val="solid"/>
            <a:round/>
            <a:headEnd type="none" w="med" len="med"/>
            <a:tailEnd type="none" w="med" len="med"/>
          </a:ln>
        </p:spPr>
      </p:cxnSp>
      <p:cxnSp>
        <p:nvCxnSpPr>
          <p:cNvPr id="101" name="Shape 101"/>
          <p:cNvCxnSpPr/>
          <p:nvPr/>
        </p:nvCxnSpPr>
        <p:spPr>
          <a:xfrm rot="10800000">
            <a:off x="5030531" y="6368283"/>
            <a:ext cx="3572400" cy="13800"/>
          </a:xfrm>
          <a:prstGeom prst="straightConnector1">
            <a:avLst/>
          </a:prstGeom>
          <a:noFill/>
          <a:ln w="9525" cap="flat" cmpd="sng">
            <a:solidFill>
              <a:srgbClr val="8888A4"/>
            </a:solidFill>
            <a:prstDash val="solid"/>
            <a:round/>
            <a:headEnd type="none" w="med" len="med"/>
            <a:tailEnd type="none" w="med" len="med"/>
          </a:ln>
        </p:spPr>
      </p:cxnSp>
      <p:cxnSp>
        <p:nvCxnSpPr>
          <p:cNvPr id="102" name="Shape 102"/>
          <p:cNvCxnSpPr/>
          <p:nvPr/>
        </p:nvCxnSpPr>
        <p:spPr>
          <a:xfrm>
            <a:off x="8602931" y="5369232"/>
            <a:ext cx="0" cy="936600"/>
          </a:xfrm>
          <a:prstGeom prst="straightConnector1">
            <a:avLst/>
          </a:prstGeom>
          <a:noFill/>
          <a:ln w="9525" cap="flat" cmpd="sng">
            <a:solidFill>
              <a:srgbClr val="8888A4"/>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4038599" cy="7948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D67227"/>
              </a:buClr>
              <a:buSzPct val="25000"/>
              <a:buFont typeface="Century Gothic"/>
              <a:buNone/>
            </a:pPr>
            <a:r>
              <a:rPr lang="en-US" sz="1700" b="1" i="0" u="none" strike="noStrike" cap="none" dirty="0">
                <a:solidFill>
                  <a:srgbClr val="000000"/>
                </a:solidFill>
                <a:latin typeface="Century Gothic"/>
                <a:ea typeface="Century Gothic"/>
                <a:cs typeface="Century Gothic"/>
                <a:sym typeface="Century Gothic"/>
              </a:rPr>
              <a:t>Intervention #1</a:t>
            </a:r>
            <a:br>
              <a:rPr lang="en-US" sz="1700" b="1" i="0" u="none" strike="noStrike" cap="none" dirty="0">
                <a:solidFill>
                  <a:srgbClr val="000000"/>
                </a:solidFill>
                <a:latin typeface="Century Gothic"/>
                <a:ea typeface="Century Gothic"/>
                <a:cs typeface="Century Gothic"/>
                <a:sym typeface="Century Gothic"/>
              </a:rPr>
            </a:br>
            <a:r>
              <a:rPr lang="en-US" sz="1700" b="1" i="0" u="none" strike="noStrike" cap="none" dirty="0">
                <a:solidFill>
                  <a:srgbClr val="000000"/>
                </a:solidFill>
                <a:latin typeface="Century Gothic"/>
                <a:ea typeface="Century Gothic"/>
                <a:cs typeface="Century Gothic"/>
                <a:sym typeface="Century Gothic"/>
              </a:rPr>
              <a:t>La </a:t>
            </a:r>
            <a:r>
              <a:rPr lang="en-US" sz="1700" b="1" i="0" u="none" strike="noStrike" cap="none" dirty="0" err="1">
                <a:solidFill>
                  <a:srgbClr val="000000"/>
                </a:solidFill>
                <a:latin typeface="Century Gothic"/>
                <a:ea typeface="Century Gothic"/>
                <a:cs typeface="Century Gothic"/>
                <a:sym typeface="Century Gothic"/>
              </a:rPr>
              <a:t>réanimation</a:t>
            </a:r>
            <a:r>
              <a:rPr lang="en-US" sz="1700" b="1" i="0" u="none" strike="noStrike" cap="none" dirty="0">
                <a:solidFill>
                  <a:srgbClr val="000000"/>
                </a:solidFill>
                <a:latin typeface="Century Gothic"/>
                <a:ea typeface="Century Gothic"/>
                <a:cs typeface="Century Gothic"/>
                <a:sym typeface="Century Gothic"/>
              </a:rPr>
              <a:t> </a:t>
            </a:r>
            <a:r>
              <a:rPr lang="en-US" sz="1700" b="1" i="0" u="none" strike="noStrike" cap="none" dirty="0" err="1">
                <a:solidFill>
                  <a:srgbClr val="000000"/>
                </a:solidFill>
                <a:latin typeface="Century Gothic"/>
                <a:ea typeface="Century Gothic"/>
                <a:cs typeface="Century Gothic"/>
                <a:sym typeface="Century Gothic"/>
              </a:rPr>
              <a:t>cardiorespiratoire</a:t>
            </a:r>
            <a:endParaRPr lang="en-US" sz="1700" b="1" i="0" u="none" strike="noStrike" cap="none" dirty="0">
              <a:solidFill>
                <a:srgbClr val="000000"/>
              </a:solidFill>
              <a:latin typeface="Century Gothic"/>
              <a:ea typeface="Century Gothic"/>
              <a:cs typeface="Century Gothic"/>
              <a:sym typeface="Century Gothic"/>
            </a:endParaRPr>
          </a:p>
        </p:txBody>
      </p:sp>
      <p:sp>
        <p:nvSpPr>
          <p:cNvPr id="108" name="Shape 108"/>
          <p:cNvSpPr txBox="1">
            <a:spLocks noGrp="1"/>
          </p:cNvSpPr>
          <p:nvPr>
            <p:ph type="body" idx="1"/>
          </p:nvPr>
        </p:nvSpPr>
        <p:spPr>
          <a:xfrm>
            <a:off x="457200" y="866674"/>
            <a:ext cx="3674100" cy="54834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La réanimation cardiorespiratoire est un ensemble d’interventions réalisées pour tenter de ressusciter une personne dont le cœur a cessé de battre.</a:t>
            </a: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l" rtl="0">
              <a:lnSpc>
                <a:spcPct val="140000"/>
              </a:lnSpc>
              <a:spcBef>
                <a:spcPts val="240"/>
              </a:spcBef>
              <a:spcAft>
                <a:spcPts val="0"/>
              </a:spcAft>
              <a:buClr>
                <a:schemeClr val="dk1"/>
              </a:buClr>
              <a:buSzPct val="25000"/>
              <a:buFont typeface="Arial"/>
              <a:buNone/>
            </a:pPr>
            <a:endParaRPr sz="1200"/>
          </a:p>
          <a:p>
            <a:pPr marL="0" marR="0" lvl="0" indent="0" algn="l" rtl="0">
              <a:lnSpc>
                <a:spcPct val="140000"/>
              </a:lnSpc>
              <a:spcBef>
                <a:spcPts val="240"/>
              </a:spcBef>
              <a:spcAft>
                <a:spcPts val="0"/>
              </a:spcAft>
              <a:buClr>
                <a:schemeClr val="dk1"/>
              </a:buClr>
              <a:buSzPct val="25000"/>
              <a:buFont typeface="Arial"/>
              <a:buNone/>
            </a:pPr>
            <a:endParaRPr sz="1200"/>
          </a:p>
          <a:p>
            <a:pPr marL="0" marR="0" lvl="0" indent="0" algn="l" rtl="0">
              <a:lnSpc>
                <a:spcPct val="10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Quand la réanimation cardiorespiratoire est pratiquée à l’hôpital : </a:t>
            </a:r>
          </a:p>
          <a:p>
            <a:pPr marL="0" marR="0" lvl="0" indent="0" algn="l" rtl="0">
              <a:lnSpc>
                <a:spcPct val="100000"/>
              </a:lnSpc>
              <a:spcBef>
                <a:spcPts val="60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1.   La circulation sanguine est maintenue en</a:t>
            </a:r>
            <a:r>
              <a:rPr lang="en-US" sz="1400"/>
              <a:t> </a:t>
            </a:r>
            <a:r>
              <a:rPr lang="en-US" sz="1400" b="0" i="0" u="none" strike="noStrike" cap="none">
                <a:solidFill>
                  <a:schemeClr val="dk1"/>
                </a:solidFill>
                <a:latin typeface="Avenir"/>
                <a:ea typeface="Avenir"/>
                <a:cs typeface="Avenir"/>
                <a:sym typeface="Avenir"/>
              </a:rPr>
              <a:t>exerçant un </a:t>
            </a:r>
            <a:r>
              <a:rPr lang="en-US" sz="1400" b="1" i="0" u="none" strike="noStrike" cap="none">
                <a:solidFill>
                  <a:schemeClr val="dk1"/>
                </a:solidFill>
                <a:latin typeface="Avenir"/>
                <a:ea typeface="Avenir"/>
                <a:cs typeface="Avenir"/>
                <a:sym typeface="Avenir"/>
              </a:rPr>
              <a:t>massage cardiaque</a:t>
            </a:r>
            <a:r>
              <a:rPr lang="en-US" sz="1400" b="0" i="0" u="none" strike="noStrike" cap="none">
                <a:solidFill>
                  <a:schemeClr val="dk1"/>
                </a:solidFill>
                <a:latin typeface="Avenir"/>
                <a:ea typeface="Avenir"/>
                <a:cs typeface="Avenir"/>
                <a:sym typeface="Avenir"/>
              </a:rPr>
              <a:t>,</a:t>
            </a:r>
          </a:p>
          <a:p>
            <a:pPr marL="0" marR="0" lvl="0" indent="0" algn="l" rtl="0">
              <a:lnSpc>
                <a:spcPct val="100000"/>
              </a:lnSpc>
              <a:spcBef>
                <a:spcPts val="60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2.   </a:t>
            </a:r>
            <a:r>
              <a:rPr lang="en-US" sz="1400"/>
              <a:t>U</a:t>
            </a:r>
            <a:r>
              <a:rPr lang="en-US" sz="1400" b="0" i="0" u="none" strike="noStrike" cap="none">
                <a:solidFill>
                  <a:schemeClr val="dk1"/>
                </a:solidFill>
                <a:latin typeface="Avenir"/>
                <a:ea typeface="Avenir"/>
                <a:cs typeface="Avenir"/>
                <a:sym typeface="Avenir"/>
              </a:rPr>
              <a:t>n tube est inséré dans la bouche pour faciliter la respiration (</a:t>
            </a:r>
            <a:r>
              <a:rPr lang="en-US" sz="1400" b="1" i="0" u="none" strike="noStrike" cap="none">
                <a:solidFill>
                  <a:schemeClr val="dk1"/>
                </a:solidFill>
                <a:latin typeface="Avenir"/>
                <a:ea typeface="Avenir"/>
                <a:cs typeface="Avenir"/>
                <a:sym typeface="Avenir"/>
              </a:rPr>
              <a:t>intubation</a:t>
            </a:r>
            <a:r>
              <a:rPr lang="en-US" sz="1400" b="0" i="0" u="none" strike="noStrike" cap="none">
                <a:solidFill>
                  <a:schemeClr val="dk1"/>
                </a:solidFill>
                <a:latin typeface="Avenir"/>
                <a:ea typeface="Avenir"/>
                <a:cs typeface="Avenir"/>
                <a:sym typeface="Avenir"/>
              </a:rPr>
              <a:t> et </a:t>
            </a:r>
            <a:r>
              <a:rPr lang="en-US" sz="1400" b="1" i="0" u="none" strike="noStrike" cap="none">
                <a:solidFill>
                  <a:schemeClr val="dk1"/>
                </a:solidFill>
                <a:latin typeface="Avenir"/>
                <a:ea typeface="Avenir"/>
                <a:cs typeface="Avenir"/>
                <a:sym typeface="Avenir"/>
              </a:rPr>
              <a:t>ventilation mécanique invasive</a:t>
            </a:r>
            <a:r>
              <a:rPr lang="en-US" sz="1400" b="0" i="0" u="none" strike="noStrike" cap="none">
                <a:solidFill>
                  <a:schemeClr val="dk1"/>
                </a:solidFill>
                <a:latin typeface="Avenir"/>
                <a:ea typeface="Avenir"/>
                <a:cs typeface="Avenir"/>
                <a:sym typeface="Avenir"/>
              </a:rPr>
              <a:t>),</a:t>
            </a:r>
          </a:p>
          <a:p>
            <a:pPr marL="0" marR="0" lvl="0" indent="0" algn="l" rtl="0">
              <a:lnSpc>
                <a:spcPct val="100000"/>
              </a:lnSpc>
              <a:spcBef>
                <a:spcPts val="60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3.   </a:t>
            </a:r>
            <a:r>
              <a:rPr lang="en-US" sz="1400"/>
              <a:t>D</a:t>
            </a:r>
            <a:r>
              <a:rPr lang="en-US" sz="1400" b="0" i="0" u="none" strike="noStrike" cap="none">
                <a:solidFill>
                  <a:schemeClr val="dk1"/>
                </a:solidFill>
                <a:latin typeface="Avenir"/>
                <a:ea typeface="Avenir"/>
                <a:cs typeface="Avenir"/>
                <a:sym typeface="Avenir"/>
              </a:rPr>
              <a:t>es chocs électriques (</a:t>
            </a:r>
            <a:r>
              <a:rPr lang="en-US" sz="1400" b="1" i="0" u="none" strike="noStrike" cap="none">
                <a:solidFill>
                  <a:schemeClr val="dk1"/>
                </a:solidFill>
                <a:latin typeface="Avenir"/>
                <a:ea typeface="Avenir"/>
                <a:cs typeface="Avenir"/>
                <a:sym typeface="Avenir"/>
              </a:rPr>
              <a:t>défibrillation</a:t>
            </a:r>
            <a:r>
              <a:rPr lang="en-US" sz="1400" b="0" i="0" u="none" strike="noStrike" cap="none">
                <a:solidFill>
                  <a:schemeClr val="dk1"/>
                </a:solidFill>
                <a:latin typeface="Avenir"/>
                <a:ea typeface="Avenir"/>
                <a:cs typeface="Avenir"/>
                <a:sym typeface="Avenir"/>
              </a:rPr>
              <a:t>) peuvent être utilisés,</a:t>
            </a:r>
          </a:p>
          <a:p>
            <a:pPr marL="0" marR="0" lvl="0" indent="0" algn="l" rtl="0">
              <a:lnSpc>
                <a:spcPct val="100000"/>
              </a:lnSpc>
              <a:spcBef>
                <a:spcPts val="600"/>
              </a:spcBef>
              <a:buClr>
                <a:schemeClr val="dk1"/>
              </a:buClr>
              <a:buSzPct val="25000"/>
              <a:buFont typeface="Arial"/>
              <a:buNone/>
            </a:pPr>
            <a:r>
              <a:rPr lang="en-US" sz="1400" b="0" i="0" u="none" strike="noStrike" cap="none">
                <a:solidFill>
                  <a:schemeClr val="dk1"/>
                </a:solidFill>
                <a:latin typeface="Avenir"/>
                <a:ea typeface="Avenir"/>
                <a:cs typeface="Avenir"/>
                <a:sym typeface="Avenir"/>
              </a:rPr>
              <a:t>4.   des médicaments sont administrés.</a:t>
            </a:r>
          </a:p>
        </p:txBody>
      </p:sp>
      <p:sp>
        <p:nvSpPr>
          <p:cNvPr id="109" name="Shape 109"/>
          <p:cNvSpPr txBox="1">
            <a:spLocks noGrp="1"/>
          </p:cNvSpPr>
          <p:nvPr>
            <p:ph type="body" idx="4"/>
          </p:nvPr>
        </p:nvSpPr>
        <p:spPr>
          <a:xfrm>
            <a:off x="293688" y="6490119"/>
            <a:ext cx="708944"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6</a:t>
            </a:r>
          </a:p>
        </p:txBody>
      </p:sp>
      <p:sp>
        <p:nvSpPr>
          <p:cNvPr id="110" name="Shape 110"/>
          <p:cNvSpPr txBox="1">
            <a:spLocks noGrp="1"/>
          </p:cNvSpPr>
          <p:nvPr>
            <p:ph type="body" idx="5"/>
          </p:nvPr>
        </p:nvSpPr>
        <p:spPr>
          <a:xfrm>
            <a:off x="8048374" y="6489701"/>
            <a:ext cx="774700" cy="365125"/>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7</a:t>
            </a:r>
          </a:p>
        </p:txBody>
      </p:sp>
      <p:sp>
        <p:nvSpPr>
          <p:cNvPr id="111" name="Shape 111"/>
          <p:cNvSpPr txBox="1">
            <a:spLocks noGrp="1"/>
          </p:cNvSpPr>
          <p:nvPr>
            <p:ph type="body" idx="3"/>
          </p:nvPr>
        </p:nvSpPr>
        <p:spPr>
          <a:xfrm>
            <a:off x="4817400" y="274650"/>
            <a:ext cx="4220100" cy="794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1" i="0" u="none" strike="noStrike" cap="none" dirty="0" err="1">
                <a:solidFill>
                  <a:srgbClr val="000000"/>
                </a:solidFill>
                <a:latin typeface="Century Gothic"/>
                <a:ea typeface="Century Gothic"/>
                <a:cs typeface="Century Gothic"/>
                <a:sym typeface="Century Gothic"/>
              </a:rPr>
              <a:t>Quels</a:t>
            </a:r>
            <a:r>
              <a:rPr lang="en-US" sz="1700" b="1" i="0" u="none" strike="noStrike" cap="none" dirty="0">
                <a:solidFill>
                  <a:srgbClr val="000000"/>
                </a:solidFill>
                <a:latin typeface="Century Gothic"/>
                <a:ea typeface="Century Gothic"/>
                <a:cs typeface="Century Gothic"/>
                <a:sym typeface="Century Gothic"/>
              </a:rPr>
              <a:t> </a:t>
            </a:r>
            <a:r>
              <a:rPr lang="en-US" sz="1700" b="1" i="0" u="none" strike="noStrike" cap="none" dirty="0" err="1">
                <a:solidFill>
                  <a:srgbClr val="000000"/>
                </a:solidFill>
                <a:latin typeface="Century Gothic"/>
                <a:ea typeface="Century Gothic"/>
                <a:cs typeface="Century Gothic"/>
                <a:sym typeface="Century Gothic"/>
              </a:rPr>
              <a:t>sont</a:t>
            </a:r>
            <a:r>
              <a:rPr lang="en-US" sz="1700" b="1" i="0" u="none" strike="noStrike" cap="none" dirty="0">
                <a:solidFill>
                  <a:srgbClr val="000000"/>
                </a:solidFill>
                <a:latin typeface="Century Gothic"/>
                <a:ea typeface="Century Gothic"/>
                <a:cs typeface="Century Gothic"/>
                <a:sym typeface="Century Gothic"/>
              </a:rPr>
              <a:t> les </a:t>
            </a:r>
            <a:r>
              <a:rPr lang="en-US" sz="1700" b="1" i="0" u="none" strike="noStrike" cap="none" dirty="0" err="1">
                <a:solidFill>
                  <a:srgbClr val="000000"/>
                </a:solidFill>
                <a:latin typeface="Century Gothic"/>
                <a:ea typeface="Century Gothic"/>
                <a:cs typeface="Century Gothic"/>
                <a:sym typeface="Century Gothic"/>
              </a:rPr>
              <a:t>bénéfices</a:t>
            </a:r>
            <a:r>
              <a:rPr lang="en-US" sz="1700" b="1" i="0" u="none" strike="noStrike" cap="none" dirty="0">
                <a:solidFill>
                  <a:srgbClr val="000000"/>
                </a:solidFill>
                <a:latin typeface="Century Gothic"/>
                <a:ea typeface="Century Gothic"/>
                <a:cs typeface="Century Gothic"/>
                <a:sym typeface="Century Gothic"/>
              </a:rPr>
              <a:t> et</a:t>
            </a:r>
          </a:p>
          <a:p>
            <a:pPr marL="0" marR="0" lvl="0" indent="0" algn="l" rtl="0">
              <a:lnSpc>
                <a:spcPct val="100000"/>
              </a:lnSpc>
              <a:spcBef>
                <a:spcPts val="0"/>
              </a:spcBef>
              <a:spcAft>
                <a:spcPts val="0"/>
              </a:spcAft>
              <a:buClr>
                <a:srgbClr val="D67227"/>
              </a:buClr>
              <a:buSzPct val="25000"/>
              <a:buFont typeface="Arial"/>
              <a:buNone/>
            </a:pPr>
            <a:r>
              <a:rPr lang="en-US" sz="1700" b="1" i="0" u="none" strike="noStrike" cap="none" dirty="0">
                <a:solidFill>
                  <a:srgbClr val="000000"/>
                </a:solidFill>
                <a:latin typeface="Century Gothic"/>
                <a:ea typeface="Century Gothic"/>
                <a:cs typeface="Century Gothic"/>
                <a:sym typeface="Century Gothic"/>
              </a:rPr>
              <a:t>les </a:t>
            </a:r>
            <a:r>
              <a:rPr lang="en-US" sz="1700" b="1" i="0" u="none" strike="noStrike" cap="none" dirty="0" err="1">
                <a:solidFill>
                  <a:srgbClr val="000000"/>
                </a:solidFill>
                <a:latin typeface="Century Gothic"/>
                <a:ea typeface="Century Gothic"/>
                <a:cs typeface="Century Gothic"/>
                <a:sym typeface="Century Gothic"/>
              </a:rPr>
              <a:t>risques</a:t>
            </a:r>
            <a:r>
              <a:rPr lang="en-US" sz="1700" b="1" i="0" u="none" strike="noStrike" cap="none" dirty="0">
                <a:solidFill>
                  <a:srgbClr val="000000"/>
                </a:solidFill>
                <a:latin typeface="Century Gothic"/>
                <a:ea typeface="Century Gothic"/>
                <a:cs typeface="Century Gothic"/>
                <a:sym typeface="Century Gothic"/>
              </a:rPr>
              <a:t> de la </a:t>
            </a:r>
            <a:r>
              <a:rPr lang="en-US" sz="1700" b="1" i="0" u="none" strike="noStrike" cap="none" dirty="0" err="1">
                <a:solidFill>
                  <a:srgbClr val="000000"/>
                </a:solidFill>
                <a:latin typeface="Century Gothic"/>
                <a:ea typeface="Century Gothic"/>
                <a:cs typeface="Century Gothic"/>
                <a:sym typeface="Century Gothic"/>
              </a:rPr>
              <a:t>réanimation</a:t>
            </a:r>
            <a:r>
              <a:rPr lang="en-US" sz="1700" b="1" i="0" u="none" strike="noStrike" cap="none" dirty="0">
                <a:solidFill>
                  <a:srgbClr val="000000"/>
                </a:solidFill>
                <a:latin typeface="Century Gothic"/>
                <a:ea typeface="Century Gothic"/>
                <a:cs typeface="Century Gothic"/>
                <a:sym typeface="Century Gothic"/>
              </a:rPr>
              <a:t> </a:t>
            </a:r>
            <a:r>
              <a:rPr lang="en-US" sz="1700" b="1" i="0" u="none" strike="noStrike" cap="none" dirty="0" err="1">
                <a:solidFill>
                  <a:srgbClr val="000000"/>
                </a:solidFill>
                <a:latin typeface="Century Gothic"/>
                <a:ea typeface="Century Gothic"/>
                <a:cs typeface="Century Gothic"/>
                <a:sym typeface="Century Gothic"/>
              </a:rPr>
              <a:t>cardiorespiratoire</a:t>
            </a:r>
            <a:r>
              <a:rPr lang="en-US" sz="1700" b="1" i="0" u="none" strike="noStrike" cap="none" dirty="0">
                <a:solidFill>
                  <a:srgbClr val="000000"/>
                </a:solidFill>
                <a:latin typeface="Century Gothic"/>
                <a:ea typeface="Century Gothic"/>
                <a:cs typeface="Century Gothic"/>
                <a:sym typeface="Century Gothic"/>
              </a:rPr>
              <a:t> ?</a:t>
            </a:r>
          </a:p>
        </p:txBody>
      </p:sp>
      <p:pic>
        <p:nvPicPr>
          <p:cNvPr id="112" name="Shape 112" descr="C:\Users\plar1244\Desktop\jp-CARDIAC-articleLarge.jpg"/>
          <p:cNvPicPr preferRelativeResize="0"/>
          <p:nvPr/>
        </p:nvPicPr>
        <p:blipFill rotWithShape="1">
          <a:blip r:embed="rId3">
            <a:alphaModFix/>
          </a:blip>
          <a:srcRect/>
          <a:stretch/>
        </p:blipFill>
        <p:spPr>
          <a:xfrm>
            <a:off x="1053649" y="2019124"/>
            <a:ext cx="2424899" cy="1617000"/>
          </a:xfrm>
          <a:prstGeom prst="rect">
            <a:avLst/>
          </a:prstGeom>
          <a:noFill/>
          <a:ln>
            <a:noFill/>
          </a:ln>
        </p:spPr>
      </p:pic>
      <p:pic>
        <p:nvPicPr>
          <p:cNvPr id="113" name="Shape 113" descr=" Im logo coeur coul.png"/>
          <p:cNvPicPr preferRelativeResize="0"/>
          <p:nvPr/>
        </p:nvPicPr>
        <p:blipFill rotWithShape="1">
          <a:blip r:embed="rId4">
            <a:alphaModFix/>
          </a:blip>
          <a:srcRect/>
          <a:stretch/>
        </p:blipFill>
        <p:spPr>
          <a:xfrm>
            <a:off x="3262974" y="1751274"/>
            <a:ext cx="995400" cy="965400"/>
          </a:xfrm>
          <a:prstGeom prst="rect">
            <a:avLst/>
          </a:prstGeom>
          <a:noFill/>
          <a:ln>
            <a:noFill/>
          </a:ln>
        </p:spPr>
      </p:pic>
      <p:sp>
        <p:nvSpPr>
          <p:cNvPr id="114" name="Shape 114"/>
          <p:cNvSpPr txBox="1">
            <a:spLocks noGrp="1"/>
          </p:cNvSpPr>
          <p:nvPr>
            <p:ph type="body" idx="2"/>
          </p:nvPr>
        </p:nvSpPr>
        <p:spPr>
          <a:xfrm>
            <a:off x="4653650" y="1128850"/>
            <a:ext cx="4383900" cy="14547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Si le cœur d’une personne cesse de battre et que rien n’est fait, la personne décède. Si la réanimation cardiorespiratoire est </a:t>
            </a:r>
            <a:r>
              <a:rPr lang="en-US" sz="1400"/>
              <a:t>tentée</a:t>
            </a:r>
            <a:r>
              <a:rPr lang="en-US" sz="1400" b="0" i="0" u="none" strike="noStrike" cap="none">
                <a:solidFill>
                  <a:schemeClr val="dk1"/>
                </a:solidFill>
                <a:latin typeface="Avenir"/>
                <a:ea typeface="Avenir"/>
                <a:cs typeface="Avenir"/>
                <a:sym typeface="Avenir"/>
              </a:rPr>
              <a:t>, la personne a entre 0 et 30% de chance de survivre selon sa condition médicale</a:t>
            </a:r>
            <a:r>
              <a:rPr lang="en-US" sz="1400" b="0" i="0" u="none" strike="noStrike" cap="none" baseline="30000">
                <a:solidFill>
                  <a:schemeClr val="dk1"/>
                </a:solidFill>
                <a:latin typeface="Avenir"/>
                <a:ea typeface="Avenir"/>
                <a:cs typeface="Avenir"/>
                <a:sym typeface="Avenir"/>
              </a:rPr>
              <a:t>1</a:t>
            </a:r>
            <a:r>
              <a:rPr lang="en-US" sz="1400" b="0" i="0" u="none" strike="noStrike" cap="none">
                <a:solidFill>
                  <a:schemeClr val="dk1"/>
                </a:solidFill>
                <a:latin typeface="Avenir"/>
                <a:ea typeface="Avenir"/>
                <a:cs typeface="Avenir"/>
                <a:sym typeface="Avenir"/>
              </a:rPr>
              <a:t>.</a:t>
            </a:r>
          </a:p>
          <a:p>
            <a:pPr marL="0" marR="0" lvl="0" indent="0" algn="l"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l" rtl="0">
              <a:lnSpc>
                <a:spcPct val="120000"/>
              </a:lnSpc>
              <a:spcBef>
                <a:spcPts val="240"/>
              </a:spcBef>
              <a:buClr>
                <a:schemeClr val="dk1"/>
              </a:buClr>
              <a:buSzPct val="25000"/>
              <a:buFont typeface="Arial"/>
              <a:buNone/>
            </a:pPr>
            <a:endParaRPr sz="1200" b="0" i="0" u="none" strike="noStrike" cap="none">
              <a:solidFill>
                <a:schemeClr val="dk1"/>
              </a:solidFill>
              <a:latin typeface="Avenir"/>
              <a:ea typeface="Avenir"/>
              <a:cs typeface="Avenir"/>
              <a:sym typeface="Avenir"/>
            </a:endParaRPr>
          </a:p>
        </p:txBody>
      </p:sp>
      <p:sp>
        <p:nvSpPr>
          <p:cNvPr id="115" name="Shape 115"/>
          <p:cNvSpPr/>
          <p:nvPr/>
        </p:nvSpPr>
        <p:spPr>
          <a:xfrm>
            <a:off x="4657175" y="4790900"/>
            <a:ext cx="3391200" cy="12021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buNone/>
            </a:pPr>
            <a:r>
              <a:rPr lang="en-US">
                <a:solidFill>
                  <a:schemeClr val="dk1"/>
                </a:solidFill>
                <a:latin typeface="Avenir"/>
                <a:ea typeface="Avenir"/>
                <a:cs typeface="Avenir"/>
                <a:sym typeface="Avenir"/>
              </a:rPr>
              <a:t>Votre médecin pourra vous expliquer vos chances de survie et votre niveau d’autonomie anticipé suite à la réanimation cardiorespiratoire.</a:t>
            </a:r>
          </a:p>
        </p:txBody>
      </p:sp>
      <p:sp>
        <p:nvSpPr>
          <p:cNvPr id="116" name="Shape 116"/>
          <p:cNvSpPr txBox="1"/>
          <p:nvPr/>
        </p:nvSpPr>
        <p:spPr>
          <a:xfrm>
            <a:off x="4893837" y="5993396"/>
            <a:ext cx="3826799" cy="230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aseline="30000">
                <a:solidFill>
                  <a:schemeClr val="dk1"/>
                </a:solidFill>
                <a:latin typeface="Avenir"/>
                <a:ea typeface="Avenir"/>
                <a:cs typeface="Avenir"/>
                <a:sym typeface="Avenir"/>
              </a:rPr>
              <a:t>1 </a:t>
            </a:r>
            <a:r>
              <a:rPr lang="en-US" sz="1200">
                <a:solidFill>
                  <a:schemeClr val="dk1"/>
                </a:solidFill>
                <a:latin typeface="Avenir"/>
                <a:ea typeface="Avenir"/>
                <a:cs typeface="Avenir"/>
                <a:sym typeface="Avenir"/>
              </a:rPr>
              <a:t>Ebell </a:t>
            </a:r>
            <a:r>
              <a:rPr lang="en-US" sz="1200" i="1">
                <a:solidFill>
                  <a:schemeClr val="dk1"/>
                </a:solidFill>
                <a:latin typeface="Avenir"/>
                <a:ea typeface="Avenir"/>
                <a:cs typeface="Avenir"/>
                <a:sym typeface="Avenir"/>
              </a:rPr>
              <a:t>et al.</a:t>
            </a:r>
            <a:r>
              <a:rPr lang="en-US" sz="1200">
                <a:solidFill>
                  <a:schemeClr val="dk1"/>
                </a:solidFill>
                <a:latin typeface="Avenir"/>
                <a:ea typeface="Avenir"/>
                <a:cs typeface="Avenir"/>
                <a:sym typeface="Avenir"/>
              </a:rPr>
              <a:t>, 2014 et Canadian Researchers at the End-of-Life Network</a:t>
            </a:r>
          </a:p>
        </p:txBody>
      </p:sp>
      <p:pic>
        <p:nvPicPr>
          <p:cNvPr id="117" name="Shape 117" descr=" Im dialog.png"/>
          <p:cNvPicPr preferRelativeResize="0"/>
          <p:nvPr/>
        </p:nvPicPr>
        <p:blipFill rotWithShape="1">
          <a:blip r:embed="rId5">
            <a:alphaModFix/>
          </a:blip>
          <a:srcRect/>
          <a:stretch/>
        </p:blipFill>
        <p:spPr>
          <a:xfrm>
            <a:off x="8072025" y="4770850"/>
            <a:ext cx="774600" cy="562200"/>
          </a:xfrm>
          <a:prstGeom prst="rect">
            <a:avLst/>
          </a:prstGeom>
          <a:noFill/>
          <a:ln>
            <a:noFill/>
          </a:ln>
        </p:spPr>
      </p:pic>
      <p:cxnSp>
        <p:nvCxnSpPr>
          <p:cNvPr id="118" name="Shape 118"/>
          <p:cNvCxnSpPr/>
          <p:nvPr/>
        </p:nvCxnSpPr>
        <p:spPr>
          <a:xfrm>
            <a:off x="4948296" y="5972283"/>
            <a:ext cx="3641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119" name="Shape 119"/>
          <p:cNvGraphicFramePr/>
          <p:nvPr/>
        </p:nvGraphicFramePr>
        <p:xfrm>
          <a:off x="4657175" y="2562150"/>
          <a:ext cx="4179450" cy="2089310"/>
        </p:xfrm>
        <a:graphic>
          <a:graphicData uri="http://schemas.openxmlformats.org/drawingml/2006/table">
            <a:tbl>
              <a:tblPr>
                <a:noFill/>
                <a:tableStyleId>{0C197BFA-3038-4AFD-AA34-1E9A8B5D6EA0}</a:tableStyleId>
              </a:tblPr>
              <a:tblGrid>
                <a:gridCol w="2169650"/>
                <a:gridCol w="2009800"/>
              </a:tblGrid>
              <a:tr h="443450">
                <a:tc>
                  <a:txBody>
                    <a:bodyPr/>
                    <a:lstStyle/>
                    <a:p>
                      <a:pPr lvl="0" algn="ctr" rtl="0">
                        <a:spcBef>
                          <a:spcPts val="0"/>
                        </a:spcBef>
                        <a:buClr>
                          <a:srgbClr val="000000"/>
                        </a:buClr>
                        <a:buSzPct val="25000"/>
                        <a:buFont typeface="Arial"/>
                        <a:buNone/>
                      </a:pPr>
                      <a:r>
                        <a:rPr lang="en-US" b="1">
                          <a:solidFill>
                            <a:schemeClr val="dk1"/>
                          </a:solidFill>
                          <a:latin typeface="Avenir"/>
                          <a:ea typeface="Avenir"/>
                          <a:cs typeface="Avenir"/>
                          <a:sym typeface="Avenir"/>
                        </a:rPr>
                        <a:t>BÉNÉFICES</a:t>
                      </a:r>
                    </a:p>
                  </a:txBody>
                  <a:tcPr marL="91425" marR="91425" marT="91425" marB="91425"/>
                </a:tc>
                <a:tc>
                  <a:txBody>
                    <a:bodyPr/>
                    <a:lstStyle/>
                    <a:p>
                      <a:pPr lvl="0" algn="ctr" rtl="0">
                        <a:spcBef>
                          <a:spcPts val="0"/>
                        </a:spcBef>
                        <a:buNone/>
                      </a:pPr>
                      <a:r>
                        <a:rPr lang="en-US" b="1">
                          <a:solidFill>
                            <a:schemeClr val="dk1"/>
                          </a:solidFill>
                          <a:latin typeface="Avenir"/>
                          <a:ea typeface="Avenir"/>
                          <a:cs typeface="Avenir"/>
                          <a:sym typeface="Avenir"/>
                        </a:rPr>
                        <a:t>RISQUES</a:t>
                      </a:r>
                    </a:p>
                  </a:txBody>
                  <a:tcPr marL="91425" marR="91425" marT="91425" marB="91425"/>
                </a:tc>
              </a:tr>
              <a:tr h="443450">
                <a:tc>
                  <a:txBody>
                    <a:bodyPr/>
                    <a:lstStyle/>
                    <a:p>
                      <a:pPr lvl="0" rtl="0">
                        <a:spcBef>
                          <a:spcPts val="0"/>
                        </a:spcBef>
                        <a:buClr>
                          <a:srgbClr val="000000"/>
                        </a:buClr>
                        <a:buSzPct val="25000"/>
                        <a:buFont typeface="Arial"/>
                        <a:buNone/>
                      </a:pPr>
                      <a:r>
                        <a:rPr lang="en-US">
                          <a:solidFill>
                            <a:schemeClr val="dk1"/>
                          </a:solidFill>
                          <a:latin typeface="Avenir"/>
                          <a:ea typeface="Avenir"/>
                          <a:cs typeface="Avenir"/>
                          <a:sym typeface="Avenir"/>
                        </a:rPr>
                        <a:t>Peut prévenir</a:t>
                      </a:r>
                      <a:br>
                        <a:rPr lang="en-US">
                          <a:solidFill>
                            <a:schemeClr val="dk1"/>
                          </a:solidFill>
                          <a:latin typeface="Avenir"/>
                          <a:ea typeface="Avenir"/>
                          <a:cs typeface="Avenir"/>
                          <a:sym typeface="Avenir"/>
                        </a:rPr>
                      </a:br>
                      <a:r>
                        <a:rPr lang="en-US">
                          <a:solidFill>
                            <a:schemeClr val="dk1"/>
                          </a:solidFill>
                          <a:latin typeface="Avenir"/>
                          <a:ea typeface="Avenir"/>
                          <a:cs typeface="Avenir"/>
                          <a:sym typeface="Avenir"/>
                        </a:rPr>
                        <a:t>une mort immédiate</a:t>
                      </a:r>
                    </a:p>
                  </a:txBody>
                  <a:tcPr marL="91425" marR="91425" marT="91425" marB="91425"/>
                </a:tc>
                <a:tc>
                  <a:txBody>
                    <a:bodyPr/>
                    <a:lstStyle/>
                    <a:p>
                      <a:pPr lvl="0" rtl="0">
                        <a:spcBef>
                          <a:spcPts val="0"/>
                        </a:spcBef>
                        <a:buClr>
                          <a:srgbClr val="000000"/>
                        </a:buClr>
                        <a:buSzPct val="25000"/>
                        <a:buFont typeface="Arial"/>
                        <a:buNone/>
                      </a:pPr>
                      <a:r>
                        <a:rPr lang="en-US">
                          <a:solidFill>
                            <a:schemeClr val="dk1"/>
                          </a:solidFill>
                          <a:latin typeface="Avenir"/>
                          <a:ea typeface="Avenir"/>
                          <a:cs typeface="Avenir"/>
                          <a:sym typeface="Avenir"/>
                        </a:rPr>
                        <a:t>Dommages au cerveau</a:t>
                      </a:r>
                    </a:p>
                  </a:txBody>
                  <a:tcPr marL="91425" marR="91425" marT="91425" marB="91425"/>
                </a:tc>
              </a:tr>
              <a:tr h="443450">
                <a:tc>
                  <a:txBody>
                    <a:bodyPr/>
                    <a:lstStyle/>
                    <a:p>
                      <a:pPr lvl="0" rtl="0">
                        <a:spcBef>
                          <a:spcPts val="600"/>
                        </a:spcBef>
                        <a:buClr>
                          <a:srgbClr val="000000"/>
                        </a:buClr>
                        <a:buSzPct val="25000"/>
                        <a:buFont typeface="Arial"/>
                        <a:buNone/>
                      </a:pPr>
                      <a:r>
                        <a:rPr lang="en-US">
                          <a:solidFill>
                            <a:schemeClr val="dk1"/>
                          </a:solidFill>
                          <a:latin typeface="Avenir"/>
                          <a:ea typeface="Avenir"/>
                          <a:cs typeface="Avenir"/>
                          <a:sym typeface="Avenir"/>
                        </a:rPr>
                        <a:t>Pouvoir peut-être</a:t>
                      </a:r>
                      <a:br>
                        <a:rPr lang="en-US">
                          <a:solidFill>
                            <a:schemeClr val="dk1"/>
                          </a:solidFill>
                          <a:latin typeface="Avenir"/>
                          <a:ea typeface="Avenir"/>
                          <a:cs typeface="Avenir"/>
                          <a:sym typeface="Avenir"/>
                        </a:rPr>
                      </a:br>
                      <a:r>
                        <a:rPr lang="en-US">
                          <a:solidFill>
                            <a:schemeClr val="dk1"/>
                          </a:solidFill>
                          <a:latin typeface="Avenir"/>
                          <a:ea typeface="Avenir"/>
                          <a:cs typeface="Avenir"/>
                          <a:sym typeface="Avenir"/>
                        </a:rPr>
                        <a:t>retrouver votre niveau</a:t>
                      </a:r>
                      <a:br>
                        <a:rPr lang="en-US">
                          <a:solidFill>
                            <a:schemeClr val="dk1"/>
                          </a:solidFill>
                          <a:latin typeface="Avenir"/>
                          <a:ea typeface="Avenir"/>
                          <a:cs typeface="Avenir"/>
                          <a:sym typeface="Avenir"/>
                        </a:rPr>
                      </a:br>
                      <a:r>
                        <a:rPr lang="en-US">
                          <a:solidFill>
                            <a:schemeClr val="dk1"/>
                          </a:solidFill>
                          <a:latin typeface="Avenir"/>
                          <a:ea typeface="Avenir"/>
                          <a:cs typeface="Avenir"/>
                          <a:sym typeface="Avenir"/>
                        </a:rPr>
                        <a:t>d’autonomie actuel</a:t>
                      </a:r>
                      <a:br>
                        <a:rPr lang="en-US">
                          <a:solidFill>
                            <a:schemeClr val="dk1"/>
                          </a:solidFill>
                          <a:latin typeface="Avenir"/>
                          <a:ea typeface="Avenir"/>
                          <a:cs typeface="Avenir"/>
                          <a:sym typeface="Avenir"/>
                        </a:rPr>
                      </a:br>
                      <a:r>
                        <a:rPr lang="en-US">
                          <a:solidFill>
                            <a:schemeClr val="dk1"/>
                          </a:solidFill>
                          <a:latin typeface="Avenir"/>
                          <a:ea typeface="Avenir"/>
                          <a:cs typeface="Avenir"/>
                          <a:sym typeface="Avenir"/>
                        </a:rPr>
                        <a:t>et quitter l’hôpital</a:t>
                      </a:r>
                    </a:p>
                  </a:txBody>
                  <a:tcPr marL="91425" marR="91425" marT="91425" marB="91425"/>
                </a:tc>
                <a:tc>
                  <a:txBody>
                    <a:bodyPr/>
                    <a:lstStyle/>
                    <a:p>
                      <a:pPr lvl="0" algn="l" rtl="0">
                        <a:spcBef>
                          <a:spcPts val="600"/>
                        </a:spcBef>
                        <a:buClr>
                          <a:srgbClr val="000000"/>
                        </a:buClr>
                        <a:buSzPct val="25000"/>
                        <a:buFont typeface="Arial"/>
                        <a:buNone/>
                      </a:pPr>
                      <a:r>
                        <a:rPr lang="en-US">
                          <a:solidFill>
                            <a:schemeClr val="dk1"/>
                          </a:solidFill>
                          <a:latin typeface="Avenir"/>
                          <a:ea typeface="Avenir"/>
                          <a:cs typeface="Avenir"/>
                          <a:sym typeface="Avenir"/>
                        </a:rPr>
                        <a:t>Fracture de côtes </a:t>
                      </a:r>
                    </a:p>
                  </a:txBody>
                  <a:tcPr marL="91425" marR="91425" marT="91425" marB="91425"/>
                </a:tc>
              </a:tr>
            </a:tbl>
          </a:graphicData>
        </a:graphic>
      </p:graphicFrame>
    </p:spTree>
  </p:cSld>
  <p:clrMapOvr>
    <a:masterClrMapping/>
  </p:clrMapOvr>
</p:sld>
</file>

<file path=ppt/theme/theme1.xml><?xml version="1.0" encoding="utf-8"?>
<a:theme xmlns:a="http://schemas.openxmlformats.org/drawingml/2006/main" name="Theme Deplian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749</Words>
  <Application>Microsoft Office PowerPoint</Application>
  <PresentationFormat>Affichage à l'écran (4:3)</PresentationFormat>
  <Paragraphs>145</Paragraphs>
  <Slides>6</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Century Gothic</vt:lpstr>
      <vt:lpstr>Avenir</vt:lpstr>
      <vt:lpstr>Theme Depliant</vt:lpstr>
      <vt:lpstr>Outil d’aide à la décision: Partager les objectifs aux soins intensifs</vt:lpstr>
      <vt:lpstr>Introduction</vt:lpstr>
      <vt:lpstr>Sommaire</vt:lpstr>
      <vt:lpstr>Présentation PowerPoint</vt:lpstr>
      <vt:lpstr>Intervention #2 La ventilation mécanique invasive</vt:lpstr>
      <vt:lpstr>Intervention #1 La réanimation cardiorespiratoire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Outil d’aide à la décision: Partager les objectifs aux soins intensifs</dc:title>
  <dc:creator>Ariane Plaisance</dc:creator>
  <cp:lastModifiedBy>Ariane Plaisance</cp:lastModifiedBy>
  <cp:revision>1</cp:revision>
  <dcterms:modified xsi:type="dcterms:W3CDTF">2017-02-28T16:17:15Z</dcterms:modified>
</cp:coreProperties>
</file>