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7010400" cy="9296400"/>
  <p:embeddedFontLs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735D34B-1D71-4469-985B-CD212A99C220}">
  <a:tblStyle styleId="{C735D34B-1D71-4469-985B-CD212A99C220}" styleName="Table_0">
    <a:wholeTbl>
      <a:tcTxStyle b="off" i="off">
        <a:font>
          <a:latin typeface="Century Gothic"/>
          <a:ea typeface="Century Gothic"/>
          <a:cs typeface="Century Gothic"/>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D8DB5A57-5D81-45D4-8B74-F458254E41CA}"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299" cy="418337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317441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 name="Shape 2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 name="Shape 31"/>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 name="Shape 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1" name="Shape 71"/>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701025" y="4415775"/>
            <a:ext cx="5608200" cy="41835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85" name="Shape 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1025" y="4415775"/>
            <a:ext cx="5608200" cy="41835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05" name="Shape 105"/>
          <p:cNvSpPr>
            <a:spLocks noGrp="1" noRot="1" noChangeAspect="1"/>
          </p:cNvSpPr>
          <p:nvPr>
            <p:ph type="sldImg" idx="2"/>
          </p:nvPr>
        </p:nvSpPr>
        <p:spPr>
          <a:xfrm>
            <a:off x="1168625" y="697225"/>
            <a:ext cx="46737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4973051" y="3600451"/>
            <a:ext cx="3713747" cy="982244"/>
          </a:xfrm>
          <a:prstGeom prst="rect">
            <a:avLst/>
          </a:prstGeom>
          <a:noFill/>
          <a:ln>
            <a:noFill/>
          </a:ln>
        </p:spPr>
        <p:txBody>
          <a:bodyPr lIns="91425" tIns="91425" rIns="91425" bIns="91425" anchor="t" anchorCtr="0"/>
          <a:lstStyle>
            <a:lvl1pPr marL="0" marR="0" lvl="0" indent="0" algn="l" rtl="0">
              <a:spcBef>
                <a:spcPts val="0"/>
              </a:spcBef>
              <a:buClr>
                <a:srgbClr val="6A3626"/>
              </a:buClr>
              <a:buFont typeface="Century Gothic"/>
              <a:buNone/>
              <a:defRPr sz="2200" b="1" i="0" u="none" strike="noStrike" cap="none">
                <a:solidFill>
                  <a:srgbClr val="6A3626"/>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subTitle" idx="1"/>
          </p:nvPr>
        </p:nvSpPr>
        <p:spPr>
          <a:xfrm>
            <a:off x="6122737" y="5494423"/>
            <a:ext cx="2564063" cy="788736"/>
          </a:xfrm>
          <a:prstGeom prst="rect">
            <a:avLst/>
          </a:prstGeom>
          <a:noFill/>
          <a:ln>
            <a:noFill/>
          </a:ln>
        </p:spPr>
        <p:txBody>
          <a:bodyPr lIns="91425" tIns="91425" rIns="91425" bIns="91425" anchor="t" anchorCtr="0"/>
          <a:lstStyle>
            <a:lvl1pPr marL="0" marR="0" lvl="0" indent="0" algn="r" rtl="0">
              <a:lnSpc>
                <a:spcPct val="142857"/>
              </a:lnSpc>
              <a:spcBef>
                <a:spcPts val="0"/>
              </a:spcBef>
              <a:buClr>
                <a:srgbClr val="BD4B23"/>
              </a:buClr>
              <a:buFont typeface="Arial"/>
              <a:buNone/>
              <a:defRPr sz="1400" b="0" i="0" u="none" strike="noStrike" cap="none">
                <a:solidFill>
                  <a:srgbClr val="BD4B23"/>
                </a:solidFill>
                <a:latin typeface="Century Gothic"/>
                <a:ea typeface="Century Gothic"/>
                <a:cs typeface="Century Gothic"/>
                <a:sym typeface="Century Gothic"/>
              </a:defRPr>
            </a:lvl1pPr>
            <a:lvl2pPr marL="457200" marR="0" lvl="1" indent="0" algn="ctr" rtl="0">
              <a:spcBef>
                <a:spcPts val="560"/>
              </a:spcBef>
              <a:buClr>
                <a:srgbClr val="8B8B8D"/>
              </a:buClr>
              <a:buFont typeface="Arial"/>
              <a:buNone/>
              <a:defRPr sz="2800" b="0" i="0" u="none" strike="noStrike" cap="none">
                <a:solidFill>
                  <a:srgbClr val="8B8B8D"/>
                </a:solidFill>
                <a:latin typeface="Century Gothic"/>
                <a:ea typeface="Century Gothic"/>
                <a:cs typeface="Century Gothic"/>
                <a:sym typeface="Century Gothic"/>
              </a:defRPr>
            </a:lvl2pPr>
            <a:lvl3pPr marL="914400" marR="0" lvl="2" indent="0" algn="ctr" rtl="0">
              <a:spcBef>
                <a:spcPts val="480"/>
              </a:spcBef>
              <a:buClr>
                <a:srgbClr val="8B8B8D"/>
              </a:buClr>
              <a:buFont typeface="Arial"/>
              <a:buNone/>
              <a:defRPr sz="2400" b="0" i="0" u="none" strike="noStrike" cap="none">
                <a:solidFill>
                  <a:srgbClr val="8B8B8D"/>
                </a:solidFill>
                <a:latin typeface="Century Gothic"/>
                <a:ea typeface="Century Gothic"/>
                <a:cs typeface="Century Gothic"/>
                <a:sym typeface="Century Gothic"/>
              </a:defRPr>
            </a:lvl3pPr>
            <a:lvl4pPr marL="1371600" marR="0" lvl="3"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4pPr>
            <a:lvl5pPr marL="1828800" marR="0" lvl="4"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5pPr>
            <a:lvl6pPr marL="2286000" marR="0" lvl="5"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6pPr>
            <a:lvl7pPr marL="2743200" marR="0" lvl="6"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7pPr>
            <a:lvl8pPr marL="3200400" marR="0" lvl="7"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8pPr>
            <a:lvl9pPr marL="3657600" marR="0" lvl="8"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9pPr>
          </a:lstStyle>
          <a:p>
            <a:endParaRPr/>
          </a:p>
        </p:txBody>
      </p:sp>
      <p:sp>
        <p:nvSpPr>
          <p:cNvPr id="9" name="Shape 9"/>
          <p:cNvSpPr txBox="1">
            <a:spLocks noGrp="1"/>
          </p:cNvSpPr>
          <p:nvPr>
            <p:ph type="body" idx="2"/>
          </p:nvPr>
        </p:nvSpPr>
        <p:spPr>
          <a:xfrm>
            <a:off x="1497012" y="393702"/>
            <a:ext cx="2757486" cy="3389312"/>
          </a:xfrm>
          <a:prstGeom prst="rect">
            <a:avLst/>
          </a:prstGeom>
          <a:noFill/>
          <a:ln>
            <a:noFill/>
          </a:ln>
        </p:spPr>
        <p:txBody>
          <a:bodyPr lIns="91425" tIns="91425" rIns="91425" bIns="91425" anchor="t" anchorCtr="0"/>
          <a:lstStyle>
            <a:lvl1pPr marL="0" marR="0" lvl="0" indent="0" algn="r" rtl="0">
              <a:lnSpc>
                <a:spcPct val="120000"/>
              </a:lnSpc>
              <a:spcBef>
                <a:spcPts val="280"/>
              </a:spcBef>
              <a:buClr>
                <a:srgbClr val="BD4B23"/>
              </a:buClr>
              <a:buFont typeface="Arial"/>
              <a:buNone/>
              <a:defRPr sz="1400" b="0" i="0" u="none" strike="noStrike" cap="none">
                <a:solidFill>
                  <a:srgbClr val="BD4B23"/>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0" name="Shape 10"/>
          <p:cNvSpPr txBox="1">
            <a:spLocks noGrp="1"/>
          </p:cNvSpPr>
          <p:nvPr>
            <p:ph type="body" idx="3"/>
          </p:nvPr>
        </p:nvSpPr>
        <p:spPr>
          <a:xfrm>
            <a:off x="2753896" y="6029325"/>
            <a:ext cx="1500604" cy="547097"/>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7"/>
            <a:ext cx="4038599" cy="687887"/>
          </a:xfrm>
          <a:prstGeom prst="rect">
            <a:avLst/>
          </a:prstGeom>
          <a:noFill/>
          <a:ln>
            <a:noFill/>
          </a:ln>
        </p:spPr>
        <p:txBody>
          <a:bodyPr lIns="91425" tIns="91425" rIns="91425" bIns="91425" anchor="t" anchorCtr="0"/>
          <a:lstStyle>
            <a:lvl1pPr marL="0" marR="0" lvl="0" indent="0" algn="l" rtl="0">
              <a:lnSpc>
                <a:spcPct val="120000"/>
              </a:lnSpc>
              <a:spcBef>
                <a:spcPts val="0"/>
              </a:spcBef>
              <a:buClr>
                <a:srgbClr val="D67227"/>
              </a:buClr>
              <a:buFont typeface="Century Gothic"/>
              <a:buNone/>
              <a:defRPr sz="1700" b="0" i="0" u="none" strike="noStrike" cap="none">
                <a:solidFill>
                  <a:srgbClr val="D67227"/>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457200" y="1069474"/>
            <a:ext cx="4038599" cy="5056688"/>
          </a:xfrm>
          <a:prstGeom prst="rect">
            <a:avLst/>
          </a:prstGeom>
          <a:noFill/>
          <a:ln>
            <a:noFill/>
          </a:ln>
        </p:spPr>
        <p:txBody>
          <a:bodyPr lIns="91425" tIns="91425" rIns="91425" bIns="91425" anchor="t" anchorCtr="0"/>
          <a:lstStyle>
            <a:lvl1pPr marL="0" marR="0" lvl="0" indent="0" algn="l" rtl="0">
              <a:lnSpc>
                <a:spcPct val="120000"/>
              </a:lnSpc>
              <a:spcBef>
                <a:spcPts val="260"/>
              </a:spcBef>
              <a:buClr>
                <a:schemeClr val="dk1"/>
              </a:buClr>
              <a:buFont typeface="Arial"/>
              <a:buNone/>
              <a:defRPr sz="1300" b="0" i="0" u="none" strike="noStrike" cap="none">
                <a:solidFill>
                  <a:schemeClr val="dk1"/>
                </a:solidFill>
                <a:latin typeface="Avenir"/>
                <a:ea typeface="Avenir"/>
                <a:cs typeface="Avenir"/>
                <a:sym typeface="Avenir"/>
              </a:defRPr>
            </a:lvl1pPr>
            <a:lvl2pPr marL="742950" marR="0" lvl="1" indent="-209550" algn="l" rtl="0">
              <a:spcBef>
                <a:spcPts val="240"/>
              </a:spcBef>
              <a:buClr>
                <a:schemeClr val="dk1"/>
              </a:buClr>
              <a:buSzPct val="100000"/>
              <a:buFont typeface="Arial"/>
              <a:buChar char="•"/>
              <a:defRPr sz="1200" b="0" i="0" u="none" strike="noStrike" cap="none">
                <a:solidFill>
                  <a:schemeClr val="dk1"/>
                </a:solidFill>
                <a:latin typeface="Century Gothic"/>
                <a:ea typeface="Century Gothic"/>
                <a:cs typeface="Century Gothic"/>
                <a:sym typeface="Century Gothic"/>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Shape 14"/>
          <p:cNvSpPr txBox="1">
            <a:spLocks noGrp="1"/>
          </p:cNvSpPr>
          <p:nvPr>
            <p:ph type="body" idx="2"/>
          </p:nvPr>
        </p:nvSpPr>
        <p:spPr>
          <a:xfrm>
            <a:off x="4648200" y="1069474"/>
            <a:ext cx="4038599" cy="5056688"/>
          </a:xfrm>
          <a:prstGeom prst="rect">
            <a:avLst/>
          </a:prstGeom>
          <a:noFill/>
          <a:ln>
            <a:noFill/>
          </a:ln>
        </p:spPr>
        <p:txBody>
          <a:bodyPr lIns="91425" tIns="91425" rIns="91425" bIns="91425" anchor="t" anchorCtr="0"/>
          <a:lstStyle>
            <a:lvl1pPr marL="0" marR="0" lvl="0" indent="0" algn="l" rtl="0">
              <a:lnSpc>
                <a:spcPct val="120000"/>
              </a:lnSpc>
              <a:spcBef>
                <a:spcPts val="260"/>
              </a:spcBef>
              <a:buClr>
                <a:schemeClr val="dk1"/>
              </a:buClr>
              <a:buFont typeface="Arial"/>
              <a:buNone/>
              <a:defRPr sz="1300" b="0" i="0" u="none" strike="noStrike" cap="none">
                <a:solidFill>
                  <a:schemeClr val="dk1"/>
                </a:solidFill>
                <a:latin typeface="Avenir"/>
                <a:ea typeface="Avenir"/>
                <a:cs typeface="Avenir"/>
                <a:sym typeface="Avenir"/>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Shape 15"/>
          <p:cNvSpPr txBox="1">
            <a:spLocks noGrp="1"/>
          </p:cNvSpPr>
          <p:nvPr>
            <p:ph type="body" idx="3"/>
          </p:nvPr>
        </p:nvSpPr>
        <p:spPr>
          <a:xfrm>
            <a:off x="4648200" y="274639"/>
            <a:ext cx="4038599" cy="687387"/>
          </a:xfrm>
          <a:prstGeom prst="rect">
            <a:avLst/>
          </a:prstGeom>
          <a:noFill/>
          <a:ln>
            <a:noFill/>
          </a:ln>
        </p:spPr>
        <p:txBody>
          <a:bodyPr lIns="91425" tIns="91425" rIns="91425" bIns="91425" anchor="t" anchorCtr="0"/>
          <a:lstStyle>
            <a:lvl1pPr marL="0" marR="0" lvl="0" indent="0" algn="l" rtl="0">
              <a:lnSpc>
                <a:spcPct val="120000"/>
              </a:lnSpc>
              <a:spcBef>
                <a:spcPts val="0"/>
              </a:spcBef>
              <a:spcAft>
                <a:spcPts val="0"/>
              </a:spcAft>
              <a:buClr>
                <a:srgbClr val="D67227"/>
              </a:buClr>
              <a:buFont typeface="Arial"/>
              <a:buNone/>
              <a:defRPr sz="1700" b="0" i="0" u="none" strike="noStrike" cap="none">
                <a:solidFill>
                  <a:srgbClr val="D67227"/>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6" name="Shape 16"/>
          <p:cNvSpPr txBox="1">
            <a:spLocks noGrp="1"/>
          </p:cNvSpPr>
          <p:nvPr>
            <p:ph type="body" idx="4"/>
          </p:nvPr>
        </p:nvSpPr>
        <p:spPr>
          <a:xfrm>
            <a:off x="293688" y="6490119"/>
            <a:ext cx="708944" cy="365125"/>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7" name="Shape 17"/>
          <p:cNvSpPr txBox="1">
            <a:spLocks noGrp="1"/>
          </p:cNvSpPr>
          <p:nvPr>
            <p:ph type="body" idx="5"/>
          </p:nvPr>
        </p:nvSpPr>
        <p:spPr>
          <a:xfrm>
            <a:off x="8048374" y="6489701"/>
            <a:ext cx="774700" cy="365125"/>
          </a:xfrm>
          <a:prstGeom prst="rect">
            <a:avLst/>
          </a:prstGeom>
          <a:noFill/>
          <a:ln>
            <a:noFill/>
          </a:ln>
        </p:spPr>
        <p:txBody>
          <a:bodyPr lIns="91425" tIns="91425" rIns="91425" bIns="91425" anchor="t" anchorCtr="0"/>
          <a:lstStyle>
            <a:lvl1pPr marL="0" marR="0" lvl="0" indent="0" algn="r" rtl="0">
              <a:spcBef>
                <a:spcPts val="24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4973051" y="3734132"/>
            <a:ext cx="3713747" cy="982244"/>
          </a:xfrm>
          <a:prstGeom prst="rect">
            <a:avLst/>
          </a:prstGeom>
          <a:noFill/>
          <a:ln>
            <a:noFill/>
          </a:ln>
        </p:spPr>
        <p:txBody>
          <a:bodyPr lIns="91425" tIns="45700" rIns="91425" bIns="45700" anchor="t" anchorCtr="0">
            <a:noAutofit/>
          </a:bodyPr>
          <a:lstStyle/>
          <a:p>
            <a:pPr marL="0" marR="0" lvl="0" indent="0" algn="ctr" rtl="0">
              <a:spcBef>
                <a:spcPts val="0"/>
              </a:spcBef>
              <a:buClr>
                <a:srgbClr val="6A3626"/>
              </a:buClr>
              <a:buSzPct val="25000"/>
              <a:buFont typeface="Century Gothic"/>
              <a:buNone/>
            </a:pPr>
            <a:r>
              <a:rPr lang="en-US" sz="1800" b="1" i="0" u="none" strike="noStrike" cap="none">
                <a:solidFill>
                  <a:srgbClr val="6A3626"/>
                </a:solidFill>
                <a:latin typeface="Century Gothic"/>
                <a:ea typeface="Century Gothic"/>
                <a:cs typeface="Century Gothic"/>
                <a:sym typeface="Century Gothic"/>
              </a:rPr>
              <a:t>Patient Decision Aid for </a:t>
            </a:r>
            <a:r>
              <a:rPr lang="en-US" sz="1800"/>
              <a:t>Cardiopulmonary resuscitation and invasive mechanical ventilation</a:t>
            </a:r>
          </a:p>
        </p:txBody>
      </p:sp>
      <p:sp>
        <p:nvSpPr>
          <p:cNvPr id="23" name="Shape 23"/>
          <p:cNvSpPr txBox="1">
            <a:spLocks noGrp="1"/>
          </p:cNvSpPr>
          <p:nvPr>
            <p:ph type="subTitle" idx="1"/>
          </p:nvPr>
        </p:nvSpPr>
        <p:spPr>
          <a:xfrm>
            <a:off x="5634935" y="5341025"/>
            <a:ext cx="3227041" cy="1140394"/>
          </a:xfrm>
          <a:prstGeom prst="rect">
            <a:avLst/>
          </a:prstGeom>
          <a:noFill/>
          <a:ln>
            <a:noFill/>
          </a:ln>
        </p:spPr>
        <p:txBody>
          <a:bodyPr lIns="91425" tIns="45700" rIns="91425" bIns="45700" anchor="t" anchorCtr="0">
            <a:noAutofit/>
          </a:bodyPr>
          <a:lstStyle/>
          <a:p>
            <a:pPr marL="0" marR="0" lvl="0" indent="0" algn="l" rtl="0">
              <a:lnSpc>
                <a:spcPct val="142857"/>
              </a:lnSpc>
              <a:spcBef>
                <a:spcPts val="0"/>
              </a:spcBef>
              <a:buClr>
                <a:srgbClr val="BF5826"/>
              </a:buClr>
              <a:buSzPct val="25000"/>
              <a:buFont typeface="Arial"/>
              <a:buNone/>
            </a:pPr>
            <a:r>
              <a:rPr lang="en-US" sz="1400" b="0" i="0" u="none" strike="noStrike" cap="none">
                <a:solidFill>
                  <a:srgbClr val="BF5826"/>
                </a:solidFill>
                <a:latin typeface="Century Gothic"/>
                <a:ea typeface="Century Gothic"/>
                <a:cs typeface="Century Gothic"/>
                <a:sym typeface="Century Gothic"/>
              </a:rPr>
              <a:t>Intended for </a:t>
            </a:r>
            <a:r>
              <a:rPr lang="en-US">
                <a:solidFill>
                  <a:srgbClr val="BF5826"/>
                </a:solidFill>
              </a:rPr>
              <a:t>capable patients</a:t>
            </a:r>
            <a:r>
              <a:rPr lang="en-US" sz="1400" b="0" i="0" u="none" strike="noStrike" cap="none">
                <a:solidFill>
                  <a:srgbClr val="BF5826"/>
                </a:solidFill>
                <a:latin typeface="Century Gothic"/>
                <a:ea typeface="Century Gothic"/>
                <a:cs typeface="Century Gothic"/>
                <a:sym typeface="Century Gothic"/>
              </a:rPr>
              <a:t> admitted to the Intensive Care Unit of the Hôtel-Dieu de Lévis hospital</a:t>
            </a:r>
          </a:p>
        </p:txBody>
      </p:sp>
      <p:sp>
        <p:nvSpPr>
          <p:cNvPr id="24" name="Shape 24"/>
          <p:cNvSpPr txBox="1">
            <a:spLocks noGrp="1"/>
          </p:cNvSpPr>
          <p:nvPr>
            <p:ph type="body" idx="2"/>
          </p:nvPr>
        </p:nvSpPr>
        <p:spPr>
          <a:xfrm>
            <a:off x="656922" y="393702"/>
            <a:ext cx="3597577" cy="40810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F5826"/>
              </a:buClr>
              <a:buSzPct val="25000"/>
              <a:buFont typeface="Arial"/>
              <a:buNone/>
            </a:pPr>
            <a:r>
              <a:rPr lang="en-US" sz="1300" b="0" i="0" u="none" strike="noStrike" cap="none">
                <a:solidFill>
                  <a:srgbClr val="BF5826"/>
                </a:solidFill>
                <a:latin typeface="Century Gothic"/>
                <a:ea typeface="Century Gothic"/>
                <a:cs typeface="Century Gothic"/>
                <a:sym typeface="Century Gothic"/>
              </a:rPr>
              <a:t>This decision aid was developed in collaboration with:</a:t>
            </a: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a:solidFill>
                <a:srgbClr val="BF5826"/>
              </a:solidFill>
              <a:latin typeface="Century Gothic"/>
              <a:ea typeface="Century Gothic"/>
              <a:cs typeface="Century Gothic"/>
              <a:sym typeface="Century Gothic"/>
            </a:endParaRPr>
          </a:p>
          <a:p>
            <a:pPr marL="0" marR="0" lvl="0" indent="0" algn="l" rtl="0">
              <a:lnSpc>
                <a:spcPct val="100000"/>
              </a:lnSpc>
              <a:spcBef>
                <a:spcPts val="260"/>
              </a:spcBef>
              <a:spcAft>
                <a:spcPts val="0"/>
              </a:spcAft>
              <a:buClr>
                <a:srgbClr val="BD4B23"/>
              </a:buClr>
              <a:buSzPct val="25000"/>
              <a:buFont typeface="Arial"/>
              <a:buNone/>
            </a:pPr>
            <a:endParaRPr sz="1300" b="0" i="0" u="none" strike="noStrike" cap="none">
              <a:solidFill>
                <a:srgbClr val="BF5826"/>
              </a:solidFill>
              <a:latin typeface="Century Gothic"/>
              <a:ea typeface="Century Gothic"/>
              <a:cs typeface="Century Gothic"/>
              <a:sym typeface="Century Gothic"/>
            </a:endParaRPr>
          </a:p>
          <a:p>
            <a:pPr marL="0" marR="0" lvl="0" indent="0" algn="l" rtl="0">
              <a:lnSpc>
                <a:spcPct val="100000"/>
              </a:lnSpc>
              <a:spcBef>
                <a:spcPts val="260"/>
              </a:spcBef>
              <a:buClr>
                <a:srgbClr val="BF5826"/>
              </a:buClr>
              <a:buSzPct val="25000"/>
              <a:buFont typeface="Arial"/>
              <a:buNone/>
            </a:pPr>
            <a:r>
              <a:rPr lang="en-US" sz="1300" b="0" i="0" u="none" strike="noStrike" cap="none">
                <a:solidFill>
                  <a:srgbClr val="BF5826"/>
                </a:solidFill>
                <a:latin typeface="Century Gothic"/>
                <a:ea typeface="Century Gothic"/>
                <a:cs typeface="Century Gothic"/>
                <a:sym typeface="Century Gothic"/>
              </a:rPr>
              <a:t>And with the </a:t>
            </a:r>
            <a:r>
              <a:rPr lang="en-US" sz="1300">
                <a:solidFill>
                  <a:srgbClr val="BF5826"/>
                </a:solidFill>
              </a:rPr>
              <a:t>help </a:t>
            </a:r>
            <a:r>
              <a:rPr lang="en-US" sz="1300" b="0" i="0" u="none" strike="noStrike" cap="none">
                <a:solidFill>
                  <a:srgbClr val="BF5826"/>
                </a:solidFill>
                <a:latin typeface="Century Gothic"/>
                <a:ea typeface="Century Gothic"/>
                <a:cs typeface="Century Gothic"/>
                <a:sym typeface="Century Gothic"/>
              </a:rPr>
              <a:t>of patients admitted to the Intensive Care Unit of the Hôtel-Dieu de Lévis hospital and their family members. </a:t>
            </a:r>
          </a:p>
        </p:txBody>
      </p:sp>
      <p:sp>
        <p:nvSpPr>
          <p:cNvPr id="25" name="Shape 25"/>
          <p:cNvSpPr txBox="1">
            <a:spLocks noGrp="1"/>
          </p:cNvSpPr>
          <p:nvPr>
            <p:ph type="body" idx="3"/>
          </p:nvPr>
        </p:nvSpPr>
        <p:spPr>
          <a:xfrm>
            <a:off x="1707467" y="6029325"/>
            <a:ext cx="2547033" cy="547097"/>
          </a:xfrm>
          <a:prstGeom prst="rect">
            <a:avLst/>
          </a:prstGeom>
          <a:noFill/>
          <a:ln>
            <a:noFill/>
          </a:ln>
        </p:spPr>
        <p:txBody>
          <a:bodyPr lIns="91425" tIns="45700" rIns="91425" bIns="45700" anchor="t" anchorCtr="0">
            <a:noAutofit/>
          </a:bodyPr>
          <a:lstStyle/>
          <a:p>
            <a:pPr marL="0" marR="0" lvl="0" indent="0" algn="r" rtl="0">
              <a:spcBef>
                <a:spcPts val="0"/>
              </a:spcBef>
              <a:buClr>
                <a:srgbClr val="D67227"/>
              </a:buClr>
              <a:buSzPct val="25000"/>
              <a:buFont typeface="Arial"/>
              <a:buNone/>
            </a:pPr>
            <a:r>
              <a:rPr lang="en-US" sz="1200" b="0" i="0" u="none" strike="noStrike" cap="none">
                <a:solidFill>
                  <a:srgbClr val="D67227"/>
                </a:solidFill>
                <a:latin typeface="Avenir"/>
                <a:ea typeface="Avenir"/>
                <a:cs typeface="Avenir"/>
                <a:sym typeface="Avenir"/>
              </a:rPr>
              <a:t>Updated </a:t>
            </a:r>
            <a:r>
              <a:rPr lang="en-US" sz="1200">
                <a:solidFill>
                  <a:srgbClr val="D67227"/>
                </a:solidFill>
                <a:latin typeface="Avenir"/>
                <a:ea typeface="Avenir"/>
                <a:cs typeface="Avenir"/>
                <a:sym typeface="Avenir"/>
              </a:rPr>
              <a:t>February, 21st</a:t>
            </a:r>
            <a:r>
              <a:rPr lang="en-US" sz="1200" b="0" i="0" u="none" strike="noStrike" cap="none">
                <a:solidFill>
                  <a:srgbClr val="D67227"/>
                </a:solidFill>
                <a:latin typeface="Avenir"/>
                <a:ea typeface="Avenir"/>
                <a:cs typeface="Avenir"/>
                <a:sym typeface="Avenir"/>
              </a:rPr>
              <a:t>, 2016</a:t>
            </a:r>
          </a:p>
        </p:txBody>
      </p:sp>
      <p:pic>
        <p:nvPicPr>
          <p:cNvPr id="26" name="Shape 26" descr=" Logo UL.png"/>
          <p:cNvPicPr preferRelativeResize="0"/>
          <p:nvPr/>
        </p:nvPicPr>
        <p:blipFill rotWithShape="1">
          <a:blip r:embed="rId3">
            <a:alphaModFix/>
          </a:blip>
          <a:srcRect/>
          <a:stretch/>
        </p:blipFill>
        <p:spPr>
          <a:xfrm>
            <a:off x="2681898" y="1037579"/>
            <a:ext cx="1469135" cy="1011936"/>
          </a:xfrm>
          <a:prstGeom prst="rect">
            <a:avLst/>
          </a:prstGeom>
          <a:noFill/>
          <a:ln>
            <a:noFill/>
          </a:ln>
        </p:spPr>
      </p:pic>
      <p:pic>
        <p:nvPicPr>
          <p:cNvPr id="27" name="Shape 27" descr=" Logo RSR.png"/>
          <p:cNvPicPr preferRelativeResize="0"/>
          <p:nvPr/>
        </p:nvPicPr>
        <p:blipFill rotWithShape="1">
          <a:blip r:embed="rId4">
            <a:alphaModFix/>
          </a:blip>
          <a:srcRect/>
          <a:stretch/>
        </p:blipFill>
        <p:spPr>
          <a:xfrm>
            <a:off x="3270161" y="2124739"/>
            <a:ext cx="880872" cy="1011936"/>
          </a:xfrm>
          <a:prstGeom prst="rect">
            <a:avLst/>
          </a:prstGeom>
          <a:noFill/>
          <a:ln>
            <a:noFill/>
          </a:ln>
        </p:spPr>
      </p:pic>
      <p:pic>
        <p:nvPicPr>
          <p:cNvPr id="28" name="Shape 28" descr=" Logo Fondation.png"/>
          <p:cNvPicPr preferRelativeResize="0"/>
          <p:nvPr/>
        </p:nvPicPr>
        <p:blipFill rotWithShape="1">
          <a:blip r:embed="rId5">
            <a:alphaModFix/>
          </a:blip>
          <a:srcRect/>
          <a:stretch/>
        </p:blipFill>
        <p:spPr>
          <a:xfrm>
            <a:off x="1707467" y="2021503"/>
            <a:ext cx="1338072" cy="10698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4038599" cy="687887"/>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Clr>
                <a:srgbClr val="D67227"/>
              </a:buClr>
              <a:buSzPct val="25000"/>
              <a:buFont typeface="Century Gothic"/>
              <a:buNone/>
            </a:pPr>
            <a:r>
              <a:rPr lang="en-US" sz="1700" b="0" i="0" u="none" strike="noStrike" cap="none">
                <a:solidFill>
                  <a:srgbClr val="D67227"/>
                </a:solidFill>
                <a:latin typeface="Century Gothic"/>
                <a:ea typeface="Century Gothic"/>
                <a:cs typeface="Century Gothic"/>
                <a:sym typeface="Century Gothic"/>
              </a:rPr>
              <a:t>Introduction</a:t>
            </a:r>
          </a:p>
        </p:txBody>
      </p:sp>
      <p:sp>
        <p:nvSpPr>
          <p:cNvPr id="34" name="Shape 34"/>
          <p:cNvSpPr txBox="1">
            <a:spLocks noGrp="1"/>
          </p:cNvSpPr>
          <p:nvPr>
            <p:ph type="body" idx="1"/>
          </p:nvPr>
        </p:nvSpPr>
        <p:spPr>
          <a:xfrm>
            <a:off x="457200" y="762000"/>
            <a:ext cx="3820096" cy="55880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Once admitted to the intensive care unit, it is important to clarify your goals of care to ensure that the interventions offered to you are in line health and your wishes.</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There are four different goals of care : </a:t>
            </a:r>
          </a:p>
          <a:p>
            <a:pPr marL="0" marR="0" lvl="0" indent="0" algn="just" rtl="0">
              <a:lnSpc>
                <a:spcPct val="120000"/>
              </a:lnSpc>
              <a:spcBef>
                <a:spcPts val="240"/>
              </a:spcBef>
              <a:spcAft>
                <a:spcPts val="0"/>
              </a:spcAft>
              <a:buClr>
                <a:schemeClr val="dk1"/>
              </a:buClr>
              <a:buSzPct val="25000"/>
              <a:buFont typeface="Arial"/>
              <a:buNone/>
            </a:pPr>
            <a:endParaRPr sz="1200"/>
          </a:p>
          <a:p>
            <a:pPr marL="0" marR="0" lvl="0" indent="0" algn="just" rtl="0">
              <a:lnSpc>
                <a:spcPct val="120000"/>
              </a:lnSpc>
              <a:spcBef>
                <a:spcPts val="240"/>
              </a:spcBef>
              <a:spcAft>
                <a:spcPts val="0"/>
              </a:spcAft>
              <a:buClr>
                <a:schemeClr val="dk1"/>
              </a:buClr>
              <a:buSzPct val="25000"/>
              <a:buFont typeface="Arial"/>
              <a:buNone/>
            </a:pPr>
            <a:endParaRPr sz="1200"/>
          </a:p>
          <a:p>
            <a:pPr marL="0" marR="0" lvl="0" indent="0" algn="just" rtl="0">
              <a:lnSpc>
                <a:spcPct val="120000"/>
              </a:lnSpc>
              <a:spcBef>
                <a:spcPts val="240"/>
              </a:spcBef>
              <a:spcAft>
                <a:spcPts val="0"/>
              </a:spcAft>
              <a:buClr>
                <a:schemeClr val="dk1"/>
              </a:buClr>
              <a:buSzPct val="25000"/>
              <a:buFont typeface="Arial"/>
              <a:buNone/>
            </a:pPr>
            <a:endParaRPr sz="1200"/>
          </a:p>
          <a:p>
            <a:pPr marL="0" marR="0" lvl="0" indent="0" algn="just" rtl="0">
              <a:lnSpc>
                <a:spcPct val="120000"/>
              </a:lnSpc>
              <a:spcBef>
                <a:spcPts val="240"/>
              </a:spcBef>
              <a:spcAft>
                <a:spcPts val="0"/>
              </a:spcAft>
              <a:buClr>
                <a:schemeClr val="dk1"/>
              </a:buClr>
              <a:buSzPct val="25000"/>
              <a:buFont typeface="Arial"/>
              <a:buNone/>
            </a:pPr>
            <a:endParaRPr sz="1200"/>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This document was created to help prepare you to have a discussion with your physician. </a:t>
            </a:r>
            <a:r>
              <a:rPr lang="en-US" sz="1200"/>
              <a:t>I</a:t>
            </a:r>
            <a:r>
              <a:rPr lang="en-US" sz="1200" b="0" i="0" u="none" strike="noStrike" cap="none">
                <a:solidFill>
                  <a:schemeClr val="dk1"/>
                </a:solidFill>
                <a:latin typeface="Avenir"/>
                <a:ea typeface="Avenir"/>
                <a:cs typeface="Avenir"/>
                <a:sym typeface="Avenir"/>
              </a:rPr>
              <a:t>n particular, you will discuss your wishes, current and anticipated levels o</a:t>
            </a:r>
            <a:r>
              <a:rPr lang="en-US" sz="1200"/>
              <a:t>f</a:t>
            </a:r>
            <a:r>
              <a:rPr lang="en-US" sz="1200" b="0" i="0" u="none" strike="noStrike" cap="none">
                <a:solidFill>
                  <a:schemeClr val="dk1"/>
                </a:solidFill>
                <a:latin typeface="Avenir"/>
                <a:ea typeface="Avenir"/>
                <a:cs typeface="Avenir"/>
                <a:sym typeface="Avenir"/>
              </a:rPr>
              <a:t> independence and two interventions: :</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20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1: Cardiopulmonary Resuscitation (or CPR)</a:t>
            </a:r>
          </a:p>
          <a:p>
            <a:pPr marL="0" marR="0" lvl="0" indent="0" algn="just" rtl="0">
              <a:lnSpc>
                <a:spcPct val="100000"/>
              </a:lnSpc>
              <a:spcBef>
                <a:spcPts val="240"/>
              </a:spcBef>
              <a:buClr>
                <a:schemeClr val="dk1"/>
              </a:buClr>
              <a:buSzPct val="25000"/>
              <a:buFont typeface="Arial"/>
              <a:buNone/>
            </a:pPr>
            <a:r>
              <a:rPr lang="en-US" sz="1200" b="0" i="0" u="none" strike="noStrike" cap="none">
                <a:solidFill>
                  <a:schemeClr val="dk1"/>
                </a:solidFill>
                <a:latin typeface="Avenir"/>
                <a:ea typeface="Avenir"/>
                <a:cs typeface="Avenir"/>
                <a:sym typeface="Avenir"/>
              </a:rPr>
              <a:t>2:Invasive </a:t>
            </a:r>
            <a:r>
              <a:rPr lang="en-US" sz="1200"/>
              <a:t>m</a:t>
            </a:r>
            <a:r>
              <a:rPr lang="en-US" sz="1200" b="0" i="0" u="none" strike="noStrike" cap="none">
                <a:solidFill>
                  <a:schemeClr val="dk1"/>
                </a:solidFill>
                <a:latin typeface="Avenir"/>
                <a:ea typeface="Avenir"/>
                <a:cs typeface="Avenir"/>
                <a:sym typeface="Avenir"/>
              </a:rPr>
              <a:t>echanical </a:t>
            </a:r>
            <a:r>
              <a:rPr lang="en-US" sz="1200"/>
              <a:t>v</a:t>
            </a:r>
            <a:r>
              <a:rPr lang="en-US" sz="1200" b="0" i="0" u="none" strike="noStrike" cap="none">
                <a:solidFill>
                  <a:schemeClr val="dk1"/>
                </a:solidFill>
                <a:latin typeface="Avenir"/>
                <a:ea typeface="Avenir"/>
                <a:cs typeface="Avenir"/>
                <a:sym typeface="Avenir"/>
              </a:rPr>
              <a:t>entilation (being connected to a breathing machine)</a:t>
            </a:r>
          </a:p>
        </p:txBody>
      </p:sp>
      <p:sp>
        <p:nvSpPr>
          <p:cNvPr id="35" name="Shape 35"/>
          <p:cNvSpPr txBox="1">
            <a:spLocks noGrp="1"/>
          </p:cNvSpPr>
          <p:nvPr>
            <p:ph type="body" idx="2"/>
          </p:nvPr>
        </p:nvSpPr>
        <p:spPr>
          <a:xfrm>
            <a:off x="4783271" y="1069474"/>
            <a:ext cx="3965609" cy="5280526"/>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Your goals of care will be added to your medical </a:t>
            </a:r>
            <a:r>
              <a:rPr lang="en-US" sz="1200"/>
              <a:t>chart</a:t>
            </a:r>
            <a:r>
              <a:rPr lang="en-US" sz="1200" b="0" i="0" u="none" strike="noStrike" cap="none">
                <a:solidFill>
                  <a:schemeClr val="dk1"/>
                </a:solidFill>
                <a:latin typeface="Avenir"/>
                <a:ea typeface="Avenir"/>
                <a:cs typeface="Avenir"/>
                <a:sym typeface="Avenir"/>
              </a:rPr>
              <a:t> and your treatment plan will be adjusted, accordingly.</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You can always change your mind. Just let</a:t>
            </a:r>
            <a:r>
              <a:rPr lang="en-US" sz="1200"/>
              <a:t> </a:t>
            </a:r>
            <a:r>
              <a:rPr lang="en-US" sz="1200" b="0" i="0" u="none" strike="noStrike" cap="none">
                <a:solidFill>
                  <a:schemeClr val="dk1"/>
                </a:solidFill>
                <a:latin typeface="Avenir"/>
                <a:ea typeface="Avenir"/>
                <a:cs typeface="Avenir"/>
                <a:sym typeface="Avenir"/>
              </a:rPr>
              <a:t>a</a:t>
            </a:r>
            <a:r>
              <a:rPr lang="en-US" sz="1200"/>
              <a:t> </a:t>
            </a:r>
            <a:r>
              <a:rPr lang="en-US" sz="1200" b="0" i="0" u="none" strike="noStrike" cap="none">
                <a:solidFill>
                  <a:schemeClr val="dk1"/>
                </a:solidFill>
                <a:latin typeface="Avenir"/>
                <a:ea typeface="Avenir"/>
                <a:cs typeface="Avenir"/>
                <a:sym typeface="Avenir"/>
              </a:rPr>
              <a:t>team member know.</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	</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	</a:t>
            </a:r>
          </a:p>
          <a:p>
            <a:pPr marL="0" marR="0" lvl="0" indent="0" algn="just" rtl="0">
              <a:lnSpc>
                <a:spcPct val="120000"/>
              </a:lnSpc>
              <a:spcBef>
                <a:spcPts val="240"/>
              </a:spcBef>
              <a:buClr>
                <a:schemeClr val="dk1"/>
              </a:buClr>
              <a:buSzPct val="25000"/>
              <a:buFont typeface="Arial"/>
              <a:buNone/>
            </a:pPr>
            <a:r>
              <a:rPr lang="en-US" sz="1200" b="0" i="0" u="none" strike="noStrike" cap="none">
                <a:solidFill>
                  <a:schemeClr val="dk1"/>
                </a:solidFill>
                <a:latin typeface="Avenir"/>
                <a:ea typeface="Avenir"/>
                <a:cs typeface="Avenir"/>
                <a:sym typeface="Avenir"/>
              </a:rPr>
              <a:t>If you have any questions or concerns about the information provided in this decision aid, please feel free to discuss your concerns with your care team.</a:t>
            </a:r>
          </a:p>
        </p:txBody>
      </p:sp>
      <p:sp>
        <p:nvSpPr>
          <p:cNvPr id="36" name="Shape 36"/>
          <p:cNvSpPr txBox="1">
            <a:spLocks noGrp="1"/>
          </p:cNvSpPr>
          <p:nvPr>
            <p:ph type="body" idx="3"/>
          </p:nvPr>
        </p:nvSpPr>
        <p:spPr>
          <a:xfrm>
            <a:off x="4744439" y="274637"/>
            <a:ext cx="4399559" cy="7948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0" i="0" u="none" strike="noStrike" cap="none">
                <a:solidFill>
                  <a:srgbClr val="D67227"/>
                </a:solidFill>
                <a:latin typeface="Century Gothic"/>
                <a:ea typeface="Century Gothic"/>
                <a:cs typeface="Century Gothic"/>
                <a:sym typeface="Century Gothic"/>
              </a:rPr>
              <a:t>What happens after this conversation?</a:t>
            </a:r>
          </a:p>
        </p:txBody>
      </p:sp>
      <p:sp>
        <p:nvSpPr>
          <p:cNvPr id="37" name="Shape 37"/>
          <p:cNvSpPr txBox="1">
            <a:spLocks noGrp="1"/>
          </p:cNvSpPr>
          <p:nvPr>
            <p:ph type="body" idx="4"/>
          </p:nvPr>
        </p:nvSpPr>
        <p:spPr>
          <a:xfrm>
            <a:off x="293688" y="6490119"/>
            <a:ext cx="708944"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2</a:t>
            </a:r>
          </a:p>
        </p:txBody>
      </p:sp>
      <p:sp>
        <p:nvSpPr>
          <p:cNvPr id="38" name="Shape 38"/>
          <p:cNvSpPr txBox="1">
            <a:spLocks noGrp="1"/>
          </p:cNvSpPr>
          <p:nvPr>
            <p:ph type="body" idx="5"/>
          </p:nvPr>
        </p:nvSpPr>
        <p:spPr>
          <a:xfrm>
            <a:off x="8048374" y="6489701"/>
            <a:ext cx="774700" cy="365125"/>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11</a:t>
            </a:r>
          </a:p>
        </p:txBody>
      </p:sp>
      <p:pic>
        <p:nvPicPr>
          <p:cNvPr id="39" name="Shape 39" descr=" Im bubles.png"/>
          <p:cNvPicPr preferRelativeResize="0"/>
          <p:nvPr/>
        </p:nvPicPr>
        <p:blipFill rotWithShape="1">
          <a:blip r:embed="rId3">
            <a:alphaModFix/>
          </a:blip>
          <a:srcRect/>
          <a:stretch/>
        </p:blipFill>
        <p:spPr>
          <a:xfrm>
            <a:off x="4744439" y="2118893"/>
            <a:ext cx="676800" cy="466200"/>
          </a:xfrm>
          <a:prstGeom prst="rect">
            <a:avLst/>
          </a:prstGeom>
          <a:noFill/>
          <a:ln>
            <a:noFill/>
          </a:ln>
        </p:spPr>
      </p:pic>
      <p:pic>
        <p:nvPicPr>
          <p:cNvPr id="40" name="Shape 40" descr=" Im bubles.png"/>
          <p:cNvPicPr preferRelativeResize="0"/>
          <p:nvPr/>
        </p:nvPicPr>
        <p:blipFill rotWithShape="1">
          <a:blip r:embed="rId3">
            <a:alphaModFix/>
          </a:blip>
          <a:srcRect/>
          <a:stretch/>
        </p:blipFill>
        <p:spPr>
          <a:xfrm>
            <a:off x="4823376" y="3561825"/>
            <a:ext cx="676655" cy="466344"/>
          </a:xfrm>
          <a:prstGeom prst="rect">
            <a:avLst/>
          </a:prstGeom>
          <a:noFill/>
          <a:ln>
            <a:noFill/>
          </a:ln>
        </p:spPr>
      </p:pic>
      <p:pic>
        <p:nvPicPr>
          <p:cNvPr id="41" name="Shape 41" descr=" Im clipping board.png"/>
          <p:cNvPicPr preferRelativeResize="0"/>
          <p:nvPr/>
        </p:nvPicPr>
        <p:blipFill rotWithShape="1">
          <a:blip r:embed="rId4">
            <a:alphaModFix/>
          </a:blip>
          <a:srcRect/>
          <a:stretch/>
        </p:blipFill>
        <p:spPr>
          <a:xfrm>
            <a:off x="8048374" y="1664741"/>
            <a:ext cx="435864" cy="530351"/>
          </a:xfrm>
          <a:prstGeom prst="rect">
            <a:avLst/>
          </a:prstGeom>
          <a:noFill/>
          <a:ln>
            <a:noFill/>
          </a:ln>
        </p:spPr>
      </p:pic>
      <p:pic>
        <p:nvPicPr>
          <p:cNvPr id="42" name="Shape 42" descr="Image1.png"/>
          <p:cNvPicPr preferRelativeResize="0"/>
          <p:nvPr/>
        </p:nvPicPr>
        <p:blipFill>
          <a:blip r:embed="rId5">
            <a:alphaModFix/>
          </a:blip>
          <a:stretch>
            <a:fillRect/>
          </a:stretch>
        </p:blipFill>
        <p:spPr>
          <a:xfrm>
            <a:off x="433400" y="2243150"/>
            <a:ext cx="3820099" cy="15122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4038599" cy="687887"/>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Clr>
                <a:srgbClr val="D67227"/>
              </a:buClr>
              <a:buSzPct val="25000"/>
              <a:buFont typeface="Century Gothic"/>
              <a:buNone/>
            </a:pPr>
            <a:r>
              <a:rPr lang="en-US" sz="1700" b="0" i="0" u="none" strike="noStrike" cap="none">
                <a:solidFill>
                  <a:srgbClr val="D67227"/>
                </a:solidFill>
                <a:latin typeface="Century Gothic"/>
                <a:ea typeface="Century Gothic"/>
                <a:cs typeface="Century Gothic"/>
                <a:sym typeface="Century Gothic"/>
              </a:rPr>
              <a:t>Summary</a:t>
            </a:r>
          </a:p>
        </p:txBody>
      </p:sp>
      <p:sp>
        <p:nvSpPr>
          <p:cNvPr id="48" name="Shape 48"/>
          <p:cNvSpPr txBox="1">
            <a:spLocks noGrp="1"/>
          </p:cNvSpPr>
          <p:nvPr>
            <p:ph type="body" idx="1"/>
          </p:nvPr>
        </p:nvSpPr>
        <p:spPr>
          <a:xfrm>
            <a:off x="457200" y="1069474"/>
            <a:ext cx="3674113" cy="5280526"/>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200" b="0" i="0" u="none" strike="noStrike" cap="none" dirty="0">
                <a:solidFill>
                  <a:schemeClr val="dk1"/>
                </a:solidFill>
                <a:latin typeface="Avenir"/>
                <a:ea typeface="Avenir"/>
                <a:cs typeface="Avenir"/>
                <a:sym typeface="Avenir"/>
              </a:rPr>
              <a:t>This document presented you with two interventions. You reflected on your wishes and your current and anticipated levels of independence.</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200" b="0" i="0" u="none" strike="noStrike" cap="none" dirty="0">
                <a:solidFill>
                  <a:schemeClr val="dk1"/>
                </a:solidFill>
                <a:latin typeface="Avenir"/>
                <a:ea typeface="Avenir"/>
                <a:cs typeface="Avenir"/>
                <a:sym typeface="Avenir"/>
              </a:rPr>
              <a:t>	  </a:t>
            </a:r>
          </a:p>
          <a:p>
            <a:pPr marL="0" marR="0" lvl="0" indent="0" algn="just" rtl="0">
              <a:lnSpc>
                <a:spcPct val="120000"/>
              </a:lnSpc>
              <a:spcBef>
                <a:spcPts val="240"/>
              </a:spcBef>
              <a:spcAft>
                <a:spcPts val="0"/>
              </a:spcAft>
              <a:buClr>
                <a:schemeClr val="dk1"/>
              </a:buClr>
              <a:buSzPct val="25000"/>
              <a:buFont typeface="Arial"/>
              <a:buNone/>
            </a:pPr>
            <a:r>
              <a:rPr lang="en-US" sz="1200" b="0" i="0" u="none" strike="noStrike" cap="none" dirty="0">
                <a:solidFill>
                  <a:schemeClr val="dk1"/>
                </a:solidFill>
                <a:latin typeface="Avenir"/>
                <a:ea typeface="Avenir"/>
                <a:cs typeface="Avenir"/>
                <a:sym typeface="Avenir"/>
              </a:rPr>
              <a:t>          For now, if your heart stops beating, would   </a:t>
            </a:r>
            <a:r>
              <a:rPr lang="en-US" sz="1200" b="0" i="0" u="none" strike="noStrike" cap="none" dirty="0" smtClean="0">
                <a:solidFill>
                  <a:schemeClr val="dk1"/>
                </a:solidFill>
                <a:latin typeface="Avenir"/>
                <a:ea typeface="Avenir"/>
                <a:cs typeface="Avenir"/>
                <a:sym typeface="Avenir"/>
              </a:rPr>
              <a:t>you </a:t>
            </a:r>
            <a:r>
              <a:rPr lang="en-US" sz="1200" dirty="0" smtClean="0"/>
              <a:t> </a:t>
            </a:r>
            <a:r>
              <a:rPr lang="en-US" sz="1200" dirty="0"/>
              <a:t>like your care team to attempt CPR</a:t>
            </a:r>
            <a:r>
              <a:rPr lang="en-US" sz="1200" b="0" i="0" u="none" strike="noStrike" cap="none" dirty="0">
                <a:solidFill>
                  <a:schemeClr val="dk1"/>
                </a:solidFill>
                <a:latin typeface="Avenir"/>
                <a:ea typeface="Avenir"/>
                <a:cs typeface="Avenir"/>
                <a:sym typeface="Avenir"/>
              </a:rPr>
              <a:t>?</a:t>
            </a:r>
          </a:p>
          <a:p>
            <a:pPr marL="0" marR="0" lvl="0" indent="0" algn="just" rtl="0">
              <a:lnSpc>
                <a:spcPct val="120000"/>
              </a:lnSpc>
              <a:spcBef>
                <a:spcPts val="240"/>
              </a:spcBef>
              <a:spcAft>
                <a:spcPts val="0"/>
              </a:spcAft>
              <a:buClr>
                <a:schemeClr val="dk1"/>
              </a:buClr>
              <a:buSzPct val="25000"/>
              <a:buFont typeface="Arial"/>
              <a:buNone/>
            </a:pPr>
            <a:endParaRPr lang="en-US" sz="1200" b="1" dirty="0"/>
          </a:p>
          <a:p>
            <a:pPr marL="0" marR="0" lvl="0" indent="0" algn="just" rtl="0">
              <a:lnSpc>
                <a:spcPct val="120000"/>
              </a:lnSpc>
              <a:spcBef>
                <a:spcPts val="240"/>
              </a:spcBef>
              <a:spcAft>
                <a:spcPts val="0"/>
              </a:spcAft>
              <a:buClr>
                <a:schemeClr val="dk1"/>
              </a:buClr>
              <a:buSzPct val="25000"/>
              <a:buFont typeface="Arial"/>
              <a:buNone/>
            </a:pPr>
            <a:r>
              <a:rPr lang="en-US" sz="1200" b="1" dirty="0"/>
              <a:t> </a:t>
            </a:r>
            <a:r>
              <a:rPr lang="en-US" sz="1200" b="1" dirty="0" smtClean="0"/>
              <a:t>         </a:t>
            </a:r>
            <a:r>
              <a:rPr lang="en-US" sz="1200" b="1" i="0" u="none" strike="noStrike" cap="none" dirty="0" smtClean="0">
                <a:solidFill>
                  <a:schemeClr val="dk1"/>
                </a:solidFill>
                <a:latin typeface="Avenir"/>
                <a:ea typeface="Avenir"/>
                <a:cs typeface="Avenir"/>
                <a:sym typeface="Avenir"/>
              </a:rPr>
              <a:t>Yes </a:t>
            </a:r>
            <a:r>
              <a:rPr lang="en-US" sz="1200" b="1" i="0" u="none" strike="noStrike" cap="none" dirty="0">
                <a:solidFill>
                  <a:schemeClr val="dk1"/>
                </a:solidFill>
                <a:latin typeface="Avenir"/>
                <a:ea typeface="Avenir"/>
                <a:cs typeface="Avenir"/>
                <a:sym typeface="Avenir"/>
              </a:rPr>
              <a:t>	 </a:t>
            </a:r>
            <a:r>
              <a:rPr lang="en-US" sz="1200" b="1" i="0" u="none" strike="noStrike" cap="none" dirty="0" smtClean="0">
                <a:solidFill>
                  <a:schemeClr val="dk1"/>
                </a:solidFill>
                <a:latin typeface="Avenir"/>
                <a:ea typeface="Avenir"/>
                <a:cs typeface="Avenir"/>
                <a:sym typeface="Avenir"/>
              </a:rPr>
              <a:t>             No              Undecided   </a:t>
            </a:r>
            <a:endParaRPr lang="en-US" sz="1200" b="1"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l" rtl="0">
              <a:lnSpc>
                <a:spcPct val="120000"/>
              </a:lnSpc>
              <a:spcBef>
                <a:spcPts val="240"/>
              </a:spcBef>
              <a:spcAft>
                <a:spcPts val="0"/>
              </a:spcAft>
              <a:buClr>
                <a:schemeClr val="dk1"/>
              </a:buClr>
              <a:buSzPct val="25000"/>
              <a:buFont typeface="Arial"/>
              <a:buNone/>
            </a:pPr>
            <a:r>
              <a:rPr lang="en-US" sz="1200" b="1" i="0" u="none" strike="noStrike" cap="none" dirty="0">
                <a:solidFill>
                  <a:schemeClr val="dk1"/>
                </a:solidFill>
                <a:latin typeface="Avenir"/>
                <a:ea typeface="Avenir"/>
                <a:cs typeface="Avenir"/>
                <a:sym typeface="Avenir"/>
              </a:rPr>
              <a:t>	</a:t>
            </a:r>
            <a:br>
              <a:rPr lang="en-US" sz="1200" b="1" i="0" u="none" strike="noStrike" cap="none" dirty="0">
                <a:solidFill>
                  <a:schemeClr val="dk1"/>
                </a:solidFill>
                <a:latin typeface="Avenir"/>
                <a:ea typeface="Avenir"/>
                <a:cs typeface="Avenir"/>
                <a:sym typeface="Avenir"/>
              </a:rPr>
            </a:br>
            <a:r>
              <a:rPr lang="en-US" sz="1200" b="1" i="0" u="none" strike="noStrike" cap="none" dirty="0" smtClean="0">
                <a:solidFill>
                  <a:schemeClr val="dk1"/>
                </a:solidFill>
                <a:latin typeface="Avenir"/>
                <a:ea typeface="Avenir"/>
                <a:cs typeface="Avenir"/>
                <a:sym typeface="Avenir"/>
              </a:rPr>
              <a:t>          </a:t>
            </a:r>
            <a:r>
              <a:rPr lang="en-US" sz="1200" b="0" i="0" u="none" strike="noStrike" cap="none" dirty="0" smtClean="0">
                <a:solidFill>
                  <a:schemeClr val="dk1"/>
                </a:solidFill>
                <a:latin typeface="Avenir"/>
                <a:ea typeface="Avenir"/>
                <a:cs typeface="Avenir"/>
                <a:sym typeface="Avenir"/>
              </a:rPr>
              <a:t>If </a:t>
            </a:r>
            <a:r>
              <a:rPr lang="en-US" sz="1200" b="0" i="0" u="none" strike="noStrike" cap="none" dirty="0">
                <a:solidFill>
                  <a:schemeClr val="dk1"/>
                </a:solidFill>
                <a:latin typeface="Avenir"/>
                <a:ea typeface="Avenir"/>
                <a:cs typeface="Avenir"/>
                <a:sym typeface="Avenir"/>
              </a:rPr>
              <a:t>necessary, would you want to be kept alive with </a:t>
            </a:r>
            <a:r>
              <a:rPr lang="en-US" sz="1200" dirty="0"/>
              <a:t>i</a:t>
            </a:r>
            <a:r>
              <a:rPr lang="en-US" sz="1200" b="0" i="0" u="none" strike="noStrike" cap="none" dirty="0">
                <a:solidFill>
                  <a:schemeClr val="dk1"/>
                </a:solidFill>
                <a:latin typeface="Avenir"/>
                <a:ea typeface="Avenir"/>
                <a:cs typeface="Avenir"/>
                <a:sym typeface="Avenir"/>
              </a:rPr>
              <a:t>nvasive </a:t>
            </a:r>
            <a:r>
              <a:rPr lang="en-US" sz="1200" dirty="0"/>
              <a:t>m</a:t>
            </a:r>
            <a:r>
              <a:rPr lang="en-US" sz="1200" b="0" i="0" u="none" strike="noStrike" cap="none" dirty="0">
                <a:solidFill>
                  <a:schemeClr val="dk1"/>
                </a:solidFill>
                <a:latin typeface="Avenir"/>
                <a:ea typeface="Avenir"/>
                <a:cs typeface="Avenir"/>
                <a:sym typeface="Avenir"/>
              </a:rPr>
              <a:t>echanical </a:t>
            </a:r>
            <a:r>
              <a:rPr lang="en-US" sz="1200" dirty="0" smtClean="0"/>
              <a:t>v</a:t>
            </a:r>
            <a:r>
              <a:rPr lang="en-US" sz="1200" b="0" i="0" u="none" strike="noStrike" cap="none" dirty="0" smtClean="0">
                <a:solidFill>
                  <a:schemeClr val="dk1"/>
                </a:solidFill>
                <a:latin typeface="Avenir"/>
                <a:ea typeface="Avenir"/>
                <a:cs typeface="Avenir"/>
                <a:sym typeface="Avenir"/>
              </a:rPr>
              <a:t>entilation?</a:t>
            </a:r>
          </a:p>
          <a:p>
            <a:pPr marL="0" marR="0" lvl="0" indent="0" algn="l" rtl="0">
              <a:lnSpc>
                <a:spcPct val="120000"/>
              </a:lnSpc>
              <a:spcBef>
                <a:spcPts val="240"/>
              </a:spcBef>
              <a:spcAft>
                <a:spcPts val="0"/>
              </a:spcAft>
              <a:buClr>
                <a:schemeClr val="dk1"/>
              </a:buClr>
              <a:buSzPct val="25000"/>
              <a:buFont typeface="Arial"/>
              <a:buNone/>
            </a:pPr>
            <a:r>
              <a:rPr lang="en-US" sz="1200" b="1" i="0" u="none" strike="noStrike" cap="none" dirty="0" smtClean="0">
                <a:solidFill>
                  <a:schemeClr val="dk1"/>
                </a:solidFill>
                <a:latin typeface="Avenir"/>
                <a:ea typeface="Avenir"/>
                <a:cs typeface="Avenir"/>
                <a:sym typeface="Avenir"/>
              </a:rPr>
              <a:t>          </a:t>
            </a:r>
          </a:p>
          <a:p>
            <a:pPr marL="0" marR="0" lvl="0" indent="0" algn="l" rtl="0">
              <a:lnSpc>
                <a:spcPct val="120000"/>
              </a:lnSpc>
              <a:spcBef>
                <a:spcPts val="240"/>
              </a:spcBef>
              <a:spcAft>
                <a:spcPts val="0"/>
              </a:spcAft>
              <a:buClr>
                <a:schemeClr val="dk1"/>
              </a:buClr>
              <a:buSzPct val="25000"/>
              <a:buFont typeface="Arial"/>
              <a:buNone/>
            </a:pPr>
            <a:r>
              <a:rPr lang="en-US" sz="1200" b="1" dirty="0"/>
              <a:t> </a:t>
            </a:r>
            <a:r>
              <a:rPr lang="en-US" sz="1200" b="1" dirty="0" smtClean="0"/>
              <a:t>        </a:t>
            </a:r>
            <a:r>
              <a:rPr lang="en-US" sz="1200" b="1" i="0" u="none" strike="noStrike" cap="none" dirty="0" smtClean="0">
                <a:solidFill>
                  <a:schemeClr val="dk1"/>
                </a:solidFill>
                <a:latin typeface="Avenir"/>
                <a:ea typeface="Avenir"/>
                <a:cs typeface="Avenir"/>
                <a:sym typeface="Avenir"/>
              </a:rPr>
              <a:t>  Yes  </a:t>
            </a:r>
            <a:r>
              <a:rPr lang="en-US" sz="1200" b="1" i="0" u="none" strike="noStrike" cap="none" dirty="0">
                <a:solidFill>
                  <a:schemeClr val="dk1"/>
                </a:solidFill>
                <a:latin typeface="Avenir"/>
                <a:ea typeface="Avenir"/>
                <a:cs typeface="Avenir"/>
                <a:sym typeface="Avenir"/>
              </a:rPr>
              <a:t>	  </a:t>
            </a:r>
            <a:r>
              <a:rPr lang="en-US" sz="1200" b="1" i="0" u="none" strike="noStrike" cap="none" dirty="0" smtClean="0">
                <a:solidFill>
                  <a:schemeClr val="dk1"/>
                </a:solidFill>
                <a:latin typeface="Avenir"/>
                <a:ea typeface="Avenir"/>
                <a:cs typeface="Avenir"/>
                <a:sym typeface="Avenir"/>
              </a:rPr>
              <a:t>             No	              Undecided</a:t>
            </a:r>
            <a:endParaRPr lang="en-US" sz="1200" b="1" i="0" u="none" strike="noStrike" cap="none" dirty="0">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dirty="0">
              <a:solidFill>
                <a:schemeClr val="dk1"/>
              </a:solidFill>
              <a:latin typeface="Avenir"/>
              <a:ea typeface="Avenir"/>
              <a:cs typeface="Avenir"/>
              <a:sym typeface="Avenir"/>
            </a:endParaRPr>
          </a:p>
          <a:p>
            <a:pPr marL="0" marR="0" lvl="0" indent="0" algn="just" rtl="0">
              <a:lnSpc>
                <a:spcPct val="100000"/>
              </a:lnSpc>
              <a:spcBef>
                <a:spcPts val="240"/>
              </a:spcBef>
              <a:buClr>
                <a:schemeClr val="dk1"/>
              </a:buClr>
              <a:buSzPct val="25000"/>
              <a:buFont typeface="Arial"/>
              <a:buNone/>
            </a:pPr>
            <a:r>
              <a:rPr lang="en-US" sz="1200" b="1" i="0" u="none" strike="noStrike" cap="none" dirty="0">
                <a:solidFill>
                  <a:schemeClr val="dk1"/>
                </a:solidFill>
                <a:latin typeface="Avenir"/>
                <a:ea typeface="Avenir"/>
                <a:cs typeface="Avenir"/>
                <a:sym typeface="Avenir"/>
              </a:rPr>
              <a:t> Notes</a:t>
            </a:r>
          </a:p>
        </p:txBody>
      </p:sp>
      <p:sp>
        <p:nvSpPr>
          <p:cNvPr id="49" name="Shape 49"/>
          <p:cNvSpPr txBox="1">
            <a:spLocks noGrp="1"/>
          </p:cNvSpPr>
          <p:nvPr>
            <p:ph type="body" idx="2"/>
          </p:nvPr>
        </p:nvSpPr>
        <p:spPr>
          <a:xfrm>
            <a:off x="4919621" y="1069474"/>
            <a:ext cx="3683308" cy="5280526"/>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200" b="1" i="0" u="none" strike="noStrike" cap="none">
                <a:solidFill>
                  <a:schemeClr val="dk1"/>
                </a:solidFill>
                <a:latin typeface="Avenir"/>
                <a:ea typeface="Avenir"/>
                <a:cs typeface="Avenir"/>
                <a:sym typeface="Avenir"/>
              </a:rPr>
              <a:t>Below are a few questions to help your care team get to know you:</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Do you know anyone who has experienced</a:t>
            </a:r>
            <a:r>
              <a:rPr lang="en-US" sz="1200"/>
              <a:t> </a:t>
            </a:r>
            <a:r>
              <a:rPr lang="en-US" sz="1200" b="0" i="0" u="none" strike="noStrike" cap="none">
                <a:solidFill>
                  <a:schemeClr val="dk1"/>
                </a:solidFill>
                <a:latin typeface="Avenir"/>
                <a:ea typeface="Avenir"/>
                <a:cs typeface="Avenir"/>
                <a:sym typeface="Avenir"/>
              </a:rPr>
              <a:t>CPR</a:t>
            </a:r>
            <a:r>
              <a:rPr lang="en-US" sz="1200"/>
              <a:t> </a:t>
            </a:r>
            <a:r>
              <a:rPr lang="en-US" sz="1200" b="0" i="0" u="none" strike="noStrike" cap="none">
                <a:solidFill>
                  <a:schemeClr val="dk1"/>
                </a:solidFill>
                <a:latin typeface="Avenir"/>
                <a:ea typeface="Avenir"/>
                <a:cs typeface="Avenir"/>
                <a:sym typeface="Avenir"/>
              </a:rPr>
              <a:t>or </a:t>
            </a:r>
            <a:r>
              <a:rPr lang="en-US" sz="1200"/>
              <a:t>i</a:t>
            </a:r>
            <a:r>
              <a:rPr lang="en-US" sz="1200" b="0" i="0" u="none" strike="noStrike" cap="none">
                <a:solidFill>
                  <a:schemeClr val="dk1"/>
                </a:solidFill>
                <a:latin typeface="Avenir"/>
                <a:ea typeface="Avenir"/>
                <a:cs typeface="Avenir"/>
                <a:sym typeface="Avenir"/>
              </a:rPr>
              <a:t>nvasive </a:t>
            </a:r>
            <a:r>
              <a:rPr lang="en-US" sz="1200"/>
              <a:t>m</a:t>
            </a:r>
            <a:r>
              <a:rPr lang="en-US" sz="1200" b="0" i="0" u="none" strike="noStrike" cap="none">
                <a:solidFill>
                  <a:schemeClr val="dk1"/>
                </a:solidFill>
                <a:latin typeface="Avenir"/>
                <a:ea typeface="Avenir"/>
                <a:cs typeface="Avenir"/>
                <a:sym typeface="Avenir"/>
              </a:rPr>
              <a:t>echanical </a:t>
            </a:r>
            <a:r>
              <a:rPr lang="en-US" sz="1200"/>
              <a:t>v</a:t>
            </a:r>
            <a:r>
              <a:rPr lang="en-US" sz="1200" b="0" i="0" u="none" strike="noStrike" cap="none">
                <a:solidFill>
                  <a:schemeClr val="dk1"/>
                </a:solidFill>
                <a:latin typeface="Avenir"/>
                <a:ea typeface="Avenir"/>
                <a:cs typeface="Avenir"/>
                <a:sym typeface="Avenir"/>
              </a:rPr>
              <a:t>entilation ?</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buClr>
                <a:schemeClr val="dk1"/>
              </a:buClr>
              <a:buSzPct val="25000"/>
              <a:buFont typeface="Arial"/>
              <a:buNone/>
            </a:pPr>
            <a:endParaRPr sz="1200"/>
          </a:p>
          <a:p>
            <a:pPr marL="0" marR="0" lvl="0" indent="0" algn="just" rtl="0">
              <a:lnSpc>
                <a:spcPct val="120000"/>
              </a:lnSpc>
              <a:spcBef>
                <a:spcPts val="240"/>
              </a:spcBef>
              <a:buClr>
                <a:schemeClr val="dk1"/>
              </a:buClr>
              <a:buSzPct val="25000"/>
              <a:buFont typeface="Arial"/>
              <a:buNone/>
            </a:pPr>
            <a:r>
              <a:rPr lang="en-US" sz="1200" b="0" i="0" u="none" strike="noStrike" cap="none">
                <a:solidFill>
                  <a:schemeClr val="dk1"/>
                </a:solidFill>
                <a:latin typeface="Avenir"/>
                <a:ea typeface="Avenir"/>
                <a:cs typeface="Avenir"/>
                <a:sym typeface="Avenir"/>
              </a:rPr>
              <a:t>What are your wishes when it comes to CPR and </a:t>
            </a:r>
            <a:r>
              <a:rPr lang="en-US" sz="1200"/>
              <a:t>i</a:t>
            </a:r>
            <a:r>
              <a:rPr lang="en-US" sz="1200" b="0" i="0" u="none" strike="noStrike" cap="none">
                <a:solidFill>
                  <a:schemeClr val="dk1"/>
                </a:solidFill>
                <a:latin typeface="Avenir"/>
                <a:ea typeface="Avenir"/>
                <a:cs typeface="Avenir"/>
                <a:sym typeface="Avenir"/>
              </a:rPr>
              <a:t>nvasive </a:t>
            </a:r>
            <a:r>
              <a:rPr lang="en-US" sz="1200"/>
              <a:t>m</a:t>
            </a:r>
            <a:r>
              <a:rPr lang="en-US" sz="1200" b="0" i="0" u="none" strike="noStrike" cap="none">
                <a:solidFill>
                  <a:schemeClr val="dk1"/>
                </a:solidFill>
                <a:latin typeface="Avenir"/>
                <a:ea typeface="Avenir"/>
                <a:cs typeface="Avenir"/>
                <a:sym typeface="Avenir"/>
              </a:rPr>
              <a:t>echanical </a:t>
            </a:r>
            <a:r>
              <a:rPr lang="en-US" sz="1200"/>
              <a:t>v</a:t>
            </a:r>
            <a:r>
              <a:rPr lang="en-US" sz="1200" b="0" i="0" u="none" strike="noStrike" cap="none">
                <a:solidFill>
                  <a:schemeClr val="dk1"/>
                </a:solidFill>
                <a:latin typeface="Avenir"/>
                <a:ea typeface="Avenir"/>
                <a:cs typeface="Avenir"/>
                <a:sym typeface="Avenir"/>
              </a:rPr>
              <a:t>entilation?</a:t>
            </a:r>
          </a:p>
        </p:txBody>
      </p:sp>
      <p:sp>
        <p:nvSpPr>
          <p:cNvPr id="50" name="Shape 50"/>
          <p:cNvSpPr txBox="1">
            <a:spLocks noGrp="1"/>
          </p:cNvSpPr>
          <p:nvPr>
            <p:ph type="body" idx="3"/>
          </p:nvPr>
        </p:nvSpPr>
        <p:spPr>
          <a:xfrm>
            <a:off x="4817401" y="274637"/>
            <a:ext cx="4015378" cy="7948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0" i="0" u="none" strike="noStrike" cap="none">
                <a:solidFill>
                  <a:srgbClr val="D67227"/>
                </a:solidFill>
                <a:latin typeface="Century Gothic"/>
                <a:ea typeface="Century Gothic"/>
                <a:cs typeface="Century Gothic"/>
                <a:sym typeface="Century Gothic"/>
              </a:rPr>
              <a:t>Your wishes and current and anticipated levels of independence</a:t>
            </a:r>
          </a:p>
          <a:p>
            <a:pPr marL="0" marR="0" lvl="0" indent="0" algn="l" rtl="0">
              <a:lnSpc>
                <a:spcPct val="100000"/>
              </a:lnSpc>
              <a:spcBef>
                <a:spcPts val="0"/>
              </a:spcBef>
              <a:spcAft>
                <a:spcPts val="0"/>
              </a:spcAft>
              <a:buClr>
                <a:srgbClr val="D67227"/>
              </a:buClr>
              <a:buSzPct val="25000"/>
              <a:buFont typeface="Arial"/>
              <a:buNone/>
            </a:pPr>
            <a:endParaRPr sz="1700" b="0" i="0" u="none" strike="noStrike" cap="none">
              <a:solidFill>
                <a:srgbClr val="D67227"/>
              </a:solidFill>
              <a:latin typeface="Century Gothic"/>
              <a:ea typeface="Century Gothic"/>
              <a:cs typeface="Century Gothic"/>
              <a:sym typeface="Century Gothic"/>
            </a:endParaRPr>
          </a:p>
        </p:txBody>
      </p:sp>
      <p:sp>
        <p:nvSpPr>
          <p:cNvPr id="51" name="Shape 51"/>
          <p:cNvSpPr txBox="1">
            <a:spLocks noGrp="1"/>
          </p:cNvSpPr>
          <p:nvPr>
            <p:ph type="body" idx="4"/>
          </p:nvPr>
        </p:nvSpPr>
        <p:spPr>
          <a:xfrm>
            <a:off x="293688" y="6490119"/>
            <a:ext cx="708944"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10</a:t>
            </a:r>
          </a:p>
        </p:txBody>
      </p:sp>
      <p:sp>
        <p:nvSpPr>
          <p:cNvPr id="52" name="Shape 52"/>
          <p:cNvSpPr txBox="1">
            <a:spLocks noGrp="1"/>
          </p:cNvSpPr>
          <p:nvPr>
            <p:ph type="body" idx="5"/>
          </p:nvPr>
        </p:nvSpPr>
        <p:spPr>
          <a:xfrm>
            <a:off x="8048374" y="6489701"/>
            <a:ext cx="774700" cy="365125"/>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3</a:t>
            </a:r>
          </a:p>
        </p:txBody>
      </p:sp>
      <p:pic>
        <p:nvPicPr>
          <p:cNvPr id="53" name="Shape 53" descr=" Im logo coeur mini.png"/>
          <p:cNvPicPr preferRelativeResize="0"/>
          <p:nvPr/>
        </p:nvPicPr>
        <p:blipFill rotWithShape="1">
          <a:blip r:embed="rId3">
            <a:alphaModFix/>
          </a:blip>
          <a:srcRect/>
          <a:stretch/>
        </p:blipFill>
        <p:spPr>
          <a:xfrm>
            <a:off x="524970" y="2276872"/>
            <a:ext cx="399299" cy="396300"/>
          </a:xfrm>
          <a:prstGeom prst="rect">
            <a:avLst/>
          </a:prstGeom>
          <a:noFill/>
          <a:ln>
            <a:noFill/>
          </a:ln>
        </p:spPr>
      </p:pic>
      <p:pic>
        <p:nvPicPr>
          <p:cNvPr id="54" name="Shape 54" descr=" Im logo lung mini.png"/>
          <p:cNvPicPr preferRelativeResize="0"/>
          <p:nvPr/>
        </p:nvPicPr>
        <p:blipFill rotWithShape="1">
          <a:blip r:embed="rId4">
            <a:alphaModFix/>
          </a:blip>
          <a:srcRect/>
          <a:stretch/>
        </p:blipFill>
        <p:spPr>
          <a:xfrm>
            <a:off x="524970" y="3640550"/>
            <a:ext cx="399299" cy="396300"/>
          </a:xfrm>
          <a:prstGeom prst="rect">
            <a:avLst/>
          </a:prstGeom>
          <a:noFill/>
          <a:ln>
            <a:noFill/>
          </a:ln>
        </p:spPr>
      </p:pic>
      <p:grpSp>
        <p:nvGrpSpPr>
          <p:cNvPr id="55" name="Shape 55"/>
          <p:cNvGrpSpPr/>
          <p:nvPr/>
        </p:nvGrpSpPr>
        <p:grpSpPr>
          <a:xfrm>
            <a:off x="1605872" y="3258358"/>
            <a:ext cx="2393154" cy="108000"/>
            <a:chOff x="1665939" y="2921000"/>
            <a:chExt cx="2056328" cy="108000"/>
          </a:xfrm>
        </p:grpSpPr>
        <p:sp>
          <p:nvSpPr>
            <p:cNvPr id="56" name="Shape 56"/>
            <p:cNvSpPr/>
            <p:nvPr/>
          </p:nvSpPr>
          <p:spPr>
            <a:xfrm>
              <a:off x="1665939" y="29210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57" name="Shape 57"/>
            <p:cNvSpPr/>
            <p:nvPr/>
          </p:nvSpPr>
          <p:spPr>
            <a:xfrm>
              <a:off x="2492451" y="2921000"/>
              <a:ext cx="108000" cy="108000"/>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58" name="Shape 58"/>
            <p:cNvSpPr/>
            <p:nvPr/>
          </p:nvSpPr>
          <p:spPr>
            <a:xfrm>
              <a:off x="3614267" y="29210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59" name="Shape 59"/>
          <p:cNvGrpSpPr/>
          <p:nvPr/>
        </p:nvGrpSpPr>
        <p:grpSpPr>
          <a:xfrm>
            <a:off x="1544319" y="4727508"/>
            <a:ext cx="2419886" cy="108000"/>
            <a:chOff x="1818339" y="3073400"/>
            <a:chExt cx="2056328" cy="108000"/>
          </a:xfrm>
        </p:grpSpPr>
        <p:sp>
          <p:nvSpPr>
            <p:cNvPr id="60" name="Shape 60"/>
            <p:cNvSpPr/>
            <p:nvPr/>
          </p:nvSpPr>
          <p:spPr>
            <a:xfrm>
              <a:off x="1818339" y="30734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61" name="Shape 61"/>
            <p:cNvSpPr/>
            <p:nvPr/>
          </p:nvSpPr>
          <p:spPr>
            <a:xfrm>
              <a:off x="2645575" y="3073400"/>
              <a:ext cx="108000" cy="108000"/>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62" name="Shape 62"/>
            <p:cNvSpPr/>
            <p:nvPr/>
          </p:nvSpPr>
          <p:spPr>
            <a:xfrm>
              <a:off x="3766667" y="30734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63" name="Shape 63"/>
          <p:cNvSpPr/>
          <p:nvPr/>
        </p:nvSpPr>
        <p:spPr>
          <a:xfrm>
            <a:off x="5036400" y="2445800"/>
            <a:ext cx="3486600" cy="1194600"/>
          </a:xfrm>
          <a:prstGeom prst="rect">
            <a:avLst/>
          </a:prstGeom>
          <a:noFill/>
          <a:ln w="9525" cap="flat" cmpd="sng">
            <a:solidFill>
              <a:srgbClr val="29293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64" name="Shape 64"/>
          <p:cNvSpPr/>
          <p:nvPr/>
        </p:nvSpPr>
        <p:spPr>
          <a:xfrm>
            <a:off x="5036400" y="4417019"/>
            <a:ext cx="3486600" cy="1321500"/>
          </a:xfrm>
          <a:prstGeom prst="rect">
            <a:avLst/>
          </a:prstGeom>
          <a:noFill/>
          <a:ln w="9525" cap="flat" cmpd="sng">
            <a:solidFill>
              <a:srgbClr val="29293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cxnSp>
        <p:nvCxnSpPr>
          <p:cNvPr id="65" name="Shape 65"/>
          <p:cNvCxnSpPr/>
          <p:nvPr/>
        </p:nvCxnSpPr>
        <p:spPr>
          <a:xfrm>
            <a:off x="696452" y="5293358"/>
            <a:ext cx="0" cy="574842"/>
          </a:xfrm>
          <a:prstGeom prst="straightConnector1">
            <a:avLst/>
          </a:prstGeom>
          <a:noFill/>
          <a:ln w="9525" cap="flat" cmpd="sng">
            <a:solidFill>
              <a:srgbClr val="8888A4"/>
            </a:solidFill>
            <a:prstDash val="solid"/>
            <a:round/>
            <a:headEnd type="none" w="med" len="med"/>
            <a:tailEnd type="none" w="med" len="med"/>
          </a:ln>
        </p:spPr>
      </p:cxnSp>
      <p:cxnSp>
        <p:nvCxnSpPr>
          <p:cNvPr id="66" name="Shape 66"/>
          <p:cNvCxnSpPr/>
          <p:nvPr/>
        </p:nvCxnSpPr>
        <p:spPr>
          <a:xfrm>
            <a:off x="1188065" y="5130248"/>
            <a:ext cx="2943248" cy="0"/>
          </a:xfrm>
          <a:prstGeom prst="straightConnector1">
            <a:avLst/>
          </a:prstGeom>
          <a:noFill/>
          <a:ln w="9525" cap="flat" cmpd="sng">
            <a:solidFill>
              <a:srgbClr val="8888A4"/>
            </a:solidFill>
            <a:prstDash val="solid"/>
            <a:round/>
            <a:headEnd type="none" w="med" len="med"/>
            <a:tailEnd type="none" w="med" len="med"/>
          </a:ln>
        </p:spPr>
      </p:cxnSp>
      <p:cxnSp>
        <p:nvCxnSpPr>
          <p:cNvPr id="67" name="Shape 67"/>
          <p:cNvCxnSpPr/>
          <p:nvPr/>
        </p:nvCxnSpPr>
        <p:spPr>
          <a:xfrm rot="10800000">
            <a:off x="696452" y="5868201"/>
            <a:ext cx="3434860" cy="0"/>
          </a:xfrm>
          <a:prstGeom prst="straightConnector1">
            <a:avLst/>
          </a:prstGeom>
          <a:noFill/>
          <a:ln w="9525" cap="flat" cmpd="sng">
            <a:solidFill>
              <a:srgbClr val="8888A4"/>
            </a:solidFill>
            <a:prstDash val="solid"/>
            <a:round/>
            <a:headEnd type="none" w="med" len="med"/>
            <a:tailEnd type="none" w="med" len="med"/>
          </a:ln>
        </p:spPr>
      </p:cxnSp>
      <p:cxnSp>
        <p:nvCxnSpPr>
          <p:cNvPr id="68" name="Shape 68"/>
          <p:cNvCxnSpPr/>
          <p:nvPr/>
        </p:nvCxnSpPr>
        <p:spPr>
          <a:xfrm>
            <a:off x="4131312" y="5130248"/>
            <a:ext cx="0" cy="737952"/>
          </a:xfrm>
          <a:prstGeom prst="straightConnector1">
            <a:avLst/>
          </a:prstGeom>
          <a:noFill/>
          <a:ln w="9525" cap="flat" cmpd="sng">
            <a:solidFill>
              <a:srgbClr val="8888A4"/>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457200" y="735274"/>
            <a:ext cx="3674113" cy="855578"/>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Before your current hospitalization, how did you complete your day-to-day activities</a:t>
            </a:r>
            <a:r>
              <a:rPr lang="en-US" sz="1200" b="0" i="1" u="none" strike="noStrike" cap="none">
                <a:solidFill>
                  <a:schemeClr val="dk1"/>
                </a:solidFill>
                <a:latin typeface="Avenir"/>
                <a:ea typeface="Avenir"/>
                <a:cs typeface="Avenir"/>
                <a:sym typeface="Avenir"/>
              </a:rPr>
              <a:t>? (Check all that apply)</a:t>
            </a:r>
          </a:p>
          <a:p>
            <a:pPr marL="0" marR="0" lvl="0" indent="0" algn="just" rtl="0">
              <a:lnSpc>
                <a:spcPct val="120000"/>
              </a:lnSpc>
              <a:spcBef>
                <a:spcPts val="240"/>
              </a:spcBef>
              <a:buClr>
                <a:schemeClr val="dk1"/>
              </a:buClr>
              <a:buSzPct val="25000"/>
              <a:buFont typeface="Arial"/>
              <a:buNone/>
            </a:pPr>
            <a:endParaRPr sz="1200" b="0" i="1" u="none" strike="noStrike" cap="none">
              <a:solidFill>
                <a:schemeClr val="dk1"/>
              </a:solidFill>
              <a:latin typeface="Avenir"/>
              <a:ea typeface="Avenir"/>
              <a:cs typeface="Avenir"/>
              <a:sym typeface="Avenir"/>
            </a:endParaRPr>
          </a:p>
        </p:txBody>
      </p:sp>
      <p:sp>
        <p:nvSpPr>
          <p:cNvPr id="74" name="Shape 74"/>
          <p:cNvSpPr txBox="1">
            <a:spLocks noGrp="1"/>
          </p:cNvSpPr>
          <p:nvPr>
            <p:ph type="body" idx="2"/>
          </p:nvPr>
        </p:nvSpPr>
        <p:spPr>
          <a:xfrm>
            <a:off x="4738026" y="1069474"/>
            <a:ext cx="3864905" cy="145465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buClr>
                <a:schemeClr val="dk1"/>
              </a:buClr>
              <a:buSzPct val="25000"/>
              <a:buFont typeface="Arial"/>
              <a:buNone/>
            </a:pPr>
            <a:r>
              <a:rPr lang="en-US" sz="1200" b="0" i="0" u="none" strike="noStrike" cap="none">
                <a:solidFill>
                  <a:schemeClr val="dk1"/>
                </a:solidFill>
                <a:latin typeface="Avenir"/>
                <a:ea typeface="Avenir"/>
                <a:cs typeface="Avenir"/>
                <a:sym typeface="Avenir"/>
              </a:rPr>
              <a:t>If your condition necessitates the use of </a:t>
            </a:r>
            <a:r>
              <a:rPr lang="en-US" sz="1200"/>
              <a:t>i</a:t>
            </a:r>
            <a:r>
              <a:rPr lang="en-US" sz="1200" b="0" i="0" u="none" strike="noStrike" cap="none">
                <a:solidFill>
                  <a:schemeClr val="dk1"/>
                </a:solidFill>
                <a:latin typeface="Avenir"/>
                <a:ea typeface="Avenir"/>
                <a:cs typeface="Avenir"/>
                <a:sym typeface="Avenir"/>
              </a:rPr>
              <a:t>nvasive </a:t>
            </a:r>
            <a:r>
              <a:rPr lang="en-US" sz="1200"/>
              <a:t>m</a:t>
            </a:r>
            <a:r>
              <a:rPr lang="en-US" sz="1200" b="0" i="0" u="none" strike="noStrike" cap="none">
                <a:solidFill>
                  <a:schemeClr val="dk1"/>
                </a:solidFill>
                <a:latin typeface="Avenir"/>
                <a:ea typeface="Avenir"/>
                <a:cs typeface="Avenir"/>
                <a:sym typeface="Avenir"/>
              </a:rPr>
              <a:t>echanical </a:t>
            </a:r>
            <a:r>
              <a:rPr lang="en-US" sz="1200"/>
              <a:t>v</a:t>
            </a:r>
            <a:r>
              <a:rPr lang="en-US" sz="1200" b="0" i="0" u="none" strike="noStrike" cap="none">
                <a:solidFill>
                  <a:schemeClr val="dk1"/>
                </a:solidFill>
                <a:latin typeface="Avenir"/>
                <a:ea typeface="Avenir"/>
                <a:cs typeface="Avenir"/>
                <a:sym typeface="Avenir"/>
              </a:rPr>
              <a:t>entilation, you can still die whether or not you accept this intervention. If you accept </a:t>
            </a:r>
            <a:r>
              <a:rPr lang="en-US" sz="1200"/>
              <a:t>i</a:t>
            </a:r>
            <a:r>
              <a:rPr lang="en-US" sz="1200" b="0" i="0" u="none" strike="noStrike" cap="none">
                <a:solidFill>
                  <a:schemeClr val="dk1"/>
                </a:solidFill>
                <a:latin typeface="Avenir"/>
                <a:ea typeface="Avenir"/>
                <a:cs typeface="Avenir"/>
                <a:sym typeface="Avenir"/>
              </a:rPr>
              <a:t>nvasive </a:t>
            </a:r>
            <a:r>
              <a:rPr lang="en-US" sz="1200"/>
              <a:t>m</a:t>
            </a:r>
            <a:r>
              <a:rPr lang="en-US" sz="1200" b="0" i="0" u="none" strike="noStrike" cap="none">
                <a:solidFill>
                  <a:schemeClr val="dk1"/>
                </a:solidFill>
                <a:latin typeface="Avenir"/>
                <a:ea typeface="Avenir"/>
                <a:cs typeface="Avenir"/>
                <a:sym typeface="Avenir"/>
              </a:rPr>
              <a:t>echanical </a:t>
            </a:r>
            <a:r>
              <a:rPr lang="en-US" sz="1200"/>
              <a:t>v</a:t>
            </a:r>
            <a:r>
              <a:rPr lang="en-US" sz="1200" b="0" i="0" u="none" strike="noStrike" cap="none">
                <a:solidFill>
                  <a:schemeClr val="dk1"/>
                </a:solidFill>
                <a:latin typeface="Avenir"/>
                <a:ea typeface="Avenir"/>
                <a:cs typeface="Avenir"/>
                <a:sym typeface="Avenir"/>
              </a:rPr>
              <a:t>entilation, the chances of surviving are higher, but the s</a:t>
            </a:r>
            <a:r>
              <a:rPr lang="en-US" sz="1200"/>
              <a:t>Ide</a:t>
            </a:r>
            <a:r>
              <a:rPr lang="en-US" sz="1200" b="0" i="0" u="none" strike="noStrike" cap="none">
                <a:solidFill>
                  <a:schemeClr val="dk1"/>
                </a:solidFill>
                <a:latin typeface="Avenir"/>
                <a:ea typeface="Avenir"/>
                <a:cs typeface="Avenir"/>
                <a:sym typeface="Avenir"/>
              </a:rPr>
              <a:t> effects are also higher. </a:t>
            </a:r>
          </a:p>
        </p:txBody>
      </p:sp>
      <p:sp>
        <p:nvSpPr>
          <p:cNvPr id="75" name="Shape 75"/>
          <p:cNvSpPr txBox="1">
            <a:spLocks noGrp="1"/>
          </p:cNvSpPr>
          <p:nvPr>
            <p:ph type="body" idx="4"/>
          </p:nvPr>
        </p:nvSpPr>
        <p:spPr>
          <a:xfrm>
            <a:off x="293688" y="6490119"/>
            <a:ext cx="708944"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4</a:t>
            </a:r>
          </a:p>
        </p:txBody>
      </p:sp>
      <p:sp>
        <p:nvSpPr>
          <p:cNvPr id="76" name="Shape 76"/>
          <p:cNvSpPr txBox="1">
            <a:spLocks noGrp="1"/>
          </p:cNvSpPr>
          <p:nvPr>
            <p:ph type="body" idx="5"/>
          </p:nvPr>
        </p:nvSpPr>
        <p:spPr>
          <a:xfrm>
            <a:off x="8048374" y="6489701"/>
            <a:ext cx="774700" cy="365125"/>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9</a:t>
            </a:r>
          </a:p>
        </p:txBody>
      </p:sp>
      <p:sp>
        <p:nvSpPr>
          <p:cNvPr id="77" name="Shape 77"/>
          <p:cNvSpPr txBox="1"/>
          <p:nvPr/>
        </p:nvSpPr>
        <p:spPr>
          <a:xfrm>
            <a:off x="4738026" y="274639"/>
            <a:ext cx="4278973" cy="66198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0" i="0" u="none" strike="noStrike" cap="none">
                <a:solidFill>
                  <a:srgbClr val="D67227"/>
                </a:solidFill>
                <a:latin typeface="Century Gothic"/>
                <a:ea typeface="Century Gothic"/>
                <a:cs typeface="Century Gothic"/>
                <a:sym typeface="Century Gothic"/>
              </a:rPr>
              <a:t>What are the benefits and the risks of Invasive Mechanical Ventilation?</a:t>
            </a:r>
          </a:p>
          <a:p>
            <a:pPr marL="0" marR="0" lvl="0" indent="0" algn="l" rtl="0">
              <a:lnSpc>
                <a:spcPct val="100000"/>
              </a:lnSpc>
              <a:spcBef>
                <a:spcPts val="0"/>
              </a:spcBef>
              <a:spcAft>
                <a:spcPts val="0"/>
              </a:spcAft>
              <a:buClr>
                <a:srgbClr val="D67227"/>
              </a:buClr>
              <a:buFont typeface="Arial"/>
              <a:buNone/>
            </a:pPr>
            <a:endParaRPr sz="1700" b="0" i="0" u="none" strike="noStrike" cap="none">
              <a:solidFill>
                <a:srgbClr val="D67227"/>
              </a:solidFill>
              <a:latin typeface="Century Gothic"/>
              <a:ea typeface="Century Gothic"/>
              <a:cs typeface="Century Gothic"/>
              <a:sym typeface="Century Gothic"/>
            </a:endParaRPr>
          </a:p>
        </p:txBody>
      </p:sp>
      <p:sp>
        <p:nvSpPr>
          <p:cNvPr id="78" name="Shape 78"/>
          <p:cNvSpPr/>
          <p:nvPr/>
        </p:nvSpPr>
        <p:spPr>
          <a:xfrm>
            <a:off x="4738026" y="4751816"/>
            <a:ext cx="3864905" cy="1415772"/>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buSzPct val="25000"/>
              <a:buNone/>
            </a:pPr>
            <a:r>
              <a:rPr lang="en-US" sz="1200">
                <a:solidFill>
                  <a:schemeClr val="dk1"/>
                </a:solidFill>
                <a:latin typeface="Avenir"/>
                <a:ea typeface="Avenir"/>
                <a:cs typeface="Avenir"/>
                <a:sym typeface="Avenir"/>
              </a:rPr>
              <a:t>If you refuse invasive mechanical ventilation, other less aggressive and less effective therapies could be offered to you. </a:t>
            </a:r>
          </a:p>
          <a:p>
            <a:pPr marL="0" marR="0" lvl="0" indent="0" algn="just" rtl="0">
              <a:lnSpc>
                <a:spcPct val="120000"/>
              </a:lnSpc>
              <a:spcBef>
                <a:spcPts val="0"/>
              </a:spcBef>
              <a:buSzPct val="25000"/>
              <a:buNone/>
            </a:pPr>
            <a:r>
              <a:rPr lang="en-US" sz="1200">
                <a:solidFill>
                  <a:schemeClr val="dk1"/>
                </a:solidFill>
                <a:latin typeface="Avenir"/>
                <a:ea typeface="Avenir"/>
                <a:cs typeface="Avenir"/>
                <a:sym typeface="Avenir"/>
              </a:rPr>
              <a:t>If invasive mechanical ventilation or other less aggressive and less effective therapies were to fail, you would be offered palliative care. </a:t>
            </a:r>
          </a:p>
        </p:txBody>
      </p:sp>
      <p:graphicFrame>
        <p:nvGraphicFramePr>
          <p:cNvPr id="79" name="Shape 79"/>
          <p:cNvGraphicFramePr/>
          <p:nvPr/>
        </p:nvGraphicFramePr>
        <p:xfrm>
          <a:off x="575135" y="1343540"/>
          <a:ext cx="3448775" cy="2286050"/>
        </p:xfrm>
        <a:graphic>
          <a:graphicData uri="http://schemas.openxmlformats.org/drawingml/2006/table">
            <a:tbl>
              <a:tblPr firstRow="1" bandRow="1">
                <a:noFill/>
                <a:tableStyleId>{C735D34B-1D71-4469-985B-CD212A99C220}</a:tableStyleId>
              </a:tblPr>
              <a:tblGrid>
                <a:gridCol w="2967500"/>
                <a:gridCol w="481275"/>
              </a:tblGrid>
              <a:tr h="233950">
                <a:tc>
                  <a:txBody>
                    <a:bodyPr/>
                    <a:lstStyle/>
                    <a:p>
                      <a:pPr marL="0" marR="0" lvl="0" indent="0" algn="l" rtl="0">
                        <a:spcBef>
                          <a:spcPts val="0"/>
                        </a:spcBef>
                        <a:buSzPct val="25000"/>
                        <a:buNone/>
                      </a:pPr>
                      <a:endParaRPr sz="1800"/>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200" b="0">
                          <a:latin typeface="Arial"/>
                          <a:ea typeface="Arial"/>
                          <a:cs typeface="Arial"/>
                          <a:sym typeface="Arial"/>
                        </a:rPr>
                        <a:t>✔</a:t>
                      </a:r>
                    </a:p>
                  </a:txBody>
                  <a:tcPr marL="91450" marR="91450" marT="45725" marB="457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69225">
                <a:tc>
                  <a:txBody>
                    <a:bodyPr/>
                    <a:lstStyle/>
                    <a:p>
                      <a:pPr marL="0" marR="0" lvl="0" indent="0" algn="l" rtl="0">
                        <a:lnSpc>
                          <a:spcPct val="100000"/>
                        </a:lnSpc>
                        <a:spcBef>
                          <a:spcPts val="0"/>
                        </a:spcBef>
                        <a:spcAft>
                          <a:spcPts val="0"/>
                        </a:spcAft>
                        <a:buClr>
                          <a:schemeClr val="dk1"/>
                        </a:buClr>
                        <a:buSzPct val="25000"/>
                        <a:buFont typeface="Avenir"/>
                        <a:buNone/>
                      </a:pPr>
                      <a:r>
                        <a:rPr lang="en-US" sz="1200" b="0" i="0">
                          <a:solidFill>
                            <a:schemeClr val="dk1"/>
                          </a:solidFill>
                          <a:latin typeface="Avenir"/>
                          <a:ea typeface="Avenir"/>
                          <a:cs typeface="Avenir"/>
                          <a:sym typeface="Avenir"/>
                        </a:rPr>
                        <a:t>without help?</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sz="1200" b="0" i="0">
                          <a:solidFill>
                            <a:schemeClr val="dk1"/>
                          </a:solidFill>
                          <a:latin typeface="Avenir"/>
                          <a:ea typeface="Avenir"/>
                          <a:cs typeface="Avenir"/>
                          <a:sym typeface="Avenir"/>
                        </a:rPr>
                        <a:t>with </a:t>
                      </a:r>
                      <a:r>
                        <a:rPr lang="en-US" sz="1200">
                          <a:latin typeface="Avenir"/>
                          <a:ea typeface="Avenir"/>
                          <a:cs typeface="Avenir"/>
                          <a:sym typeface="Avenir"/>
                        </a:rPr>
                        <a:t>an assisting device</a:t>
                      </a:r>
                      <a:r>
                        <a:rPr lang="en-US" sz="1200" b="0" i="0">
                          <a:solidFill>
                            <a:schemeClr val="dk1"/>
                          </a:solidFill>
                          <a:latin typeface="Avenir"/>
                          <a:ea typeface="Avenir"/>
                          <a:cs typeface="Avenir"/>
                          <a:sym typeface="Avenir"/>
                        </a:rPr>
                        <a:t>?</a:t>
                      </a:r>
                    </a:p>
                    <a:p>
                      <a:pPr marL="0" marR="0" lvl="0" indent="0" algn="l" rtl="0">
                        <a:lnSpc>
                          <a:spcPct val="100000"/>
                        </a:lnSpc>
                        <a:spcBef>
                          <a:spcPts val="0"/>
                        </a:spcBef>
                        <a:spcAft>
                          <a:spcPts val="0"/>
                        </a:spcAft>
                        <a:buClr>
                          <a:schemeClr val="dk1"/>
                        </a:buClr>
                        <a:buSzPct val="25000"/>
                        <a:buFont typeface="Avenir"/>
                        <a:buNone/>
                      </a:pPr>
                      <a:r>
                        <a:rPr lang="en-US" sz="1200" b="0" i="0">
                          <a:solidFill>
                            <a:schemeClr val="dk1"/>
                          </a:solidFill>
                          <a:latin typeface="Avenir"/>
                          <a:ea typeface="Avenir"/>
                          <a:cs typeface="Avenir"/>
                          <a:sym typeface="Avenir"/>
                        </a:rPr>
                        <a:t>(ex: a cane, a walker)</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sz="1200" b="0" i="0">
                          <a:solidFill>
                            <a:schemeClr val="dk1"/>
                          </a:solidFill>
                          <a:latin typeface="Avenir"/>
                          <a:ea typeface="Avenir"/>
                          <a:cs typeface="Avenir"/>
                          <a:sym typeface="Avenir"/>
                        </a:rPr>
                        <a:t>with </a:t>
                      </a:r>
                      <a:r>
                        <a:rPr lang="en-US" sz="1200">
                          <a:latin typeface="Avenir"/>
                          <a:ea typeface="Avenir"/>
                          <a:cs typeface="Avenir"/>
                          <a:sym typeface="Avenir"/>
                        </a:rPr>
                        <a:t>adaptation</a:t>
                      </a:r>
                      <a:r>
                        <a:rPr lang="en-US" sz="1200" b="0" i="0">
                          <a:solidFill>
                            <a:schemeClr val="dk1"/>
                          </a:solidFill>
                          <a:latin typeface="Avenir"/>
                          <a:ea typeface="Avenir"/>
                          <a:cs typeface="Avenir"/>
                          <a:sym typeface="Avenir"/>
                        </a:rPr>
                        <a:t>?</a:t>
                      </a:r>
                    </a:p>
                    <a:p>
                      <a:pPr marL="0" marR="0" lvl="0" indent="0" algn="l" rtl="0">
                        <a:lnSpc>
                          <a:spcPct val="100000"/>
                        </a:lnSpc>
                        <a:spcBef>
                          <a:spcPts val="0"/>
                        </a:spcBef>
                        <a:spcAft>
                          <a:spcPts val="0"/>
                        </a:spcAft>
                        <a:buClr>
                          <a:schemeClr val="dk1"/>
                        </a:buClr>
                        <a:buSzPct val="25000"/>
                        <a:buFont typeface="Avenir"/>
                        <a:buNone/>
                      </a:pPr>
                      <a:r>
                        <a:rPr lang="en-US" sz="1200" b="0" i="0">
                          <a:solidFill>
                            <a:schemeClr val="dk1"/>
                          </a:solidFill>
                          <a:latin typeface="Avenir"/>
                          <a:ea typeface="Avenir"/>
                          <a:cs typeface="Avenir"/>
                          <a:sym typeface="Avenir"/>
                        </a:rPr>
                        <a:t>(ex: wheelchair ramps)</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sz="1200" b="0" i="0">
                          <a:solidFill>
                            <a:schemeClr val="dk1"/>
                          </a:solidFill>
                          <a:latin typeface="Avenir"/>
                          <a:ea typeface="Avenir"/>
                          <a:cs typeface="Avenir"/>
                          <a:sym typeface="Avenir"/>
                        </a:rPr>
                        <a:t>with human help?</a:t>
                      </a:r>
                    </a:p>
                    <a:p>
                      <a:pPr marL="0" marR="0" lvl="0" indent="0" algn="l" rtl="0">
                        <a:lnSpc>
                          <a:spcPct val="100000"/>
                        </a:lnSpc>
                        <a:spcBef>
                          <a:spcPts val="0"/>
                        </a:spcBef>
                        <a:spcAft>
                          <a:spcPts val="0"/>
                        </a:spcAft>
                        <a:buClr>
                          <a:schemeClr val="dk1"/>
                        </a:buClr>
                        <a:buSzPct val="25000"/>
                        <a:buFont typeface="Avenir"/>
                        <a:buNone/>
                      </a:pPr>
                      <a:r>
                        <a:rPr lang="en-US" sz="1200" b="0" i="0">
                          <a:solidFill>
                            <a:schemeClr val="dk1"/>
                          </a:solidFill>
                          <a:latin typeface="Avenir"/>
                          <a:ea typeface="Avenir"/>
                          <a:cs typeface="Avenir"/>
                          <a:sym typeface="Avenir"/>
                        </a:rPr>
                        <a:t>(ex: help from a family member, home health aide)</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80" name="Shape 80"/>
          <p:cNvSpPr txBox="1"/>
          <p:nvPr/>
        </p:nvSpPr>
        <p:spPr>
          <a:xfrm>
            <a:off x="457200" y="3855426"/>
            <a:ext cx="3674113" cy="855578"/>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200" b="0" i="0" u="none">
                <a:solidFill>
                  <a:schemeClr val="dk1"/>
                </a:solidFill>
                <a:latin typeface="Avenir"/>
                <a:ea typeface="Avenir"/>
                <a:cs typeface="Avenir"/>
                <a:sym typeface="Avenir"/>
              </a:rPr>
              <a:t>If you lose your independence after this hospitalization, would you accept to live: (check all that apply)</a:t>
            </a:r>
          </a:p>
          <a:p>
            <a:pPr marL="0" marR="0" lvl="0" indent="0" algn="just" rtl="0">
              <a:lnSpc>
                <a:spcPct val="120000"/>
              </a:lnSpc>
              <a:spcBef>
                <a:spcPts val="240"/>
              </a:spcBef>
              <a:buClr>
                <a:schemeClr val="dk1"/>
              </a:buClr>
              <a:buFont typeface="Arial"/>
              <a:buNone/>
            </a:pPr>
            <a:endParaRPr sz="1200" b="0" i="1" u="none">
              <a:solidFill>
                <a:schemeClr val="dk1"/>
              </a:solidFill>
              <a:latin typeface="Avenir"/>
              <a:ea typeface="Avenir"/>
              <a:cs typeface="Avenir"/>
              <a:sym typeface="Avenir"/>
            </a:endParaRPr>
          </a:p>
        </p:txBody>
      </p:sp>
      <p:graphicFrame>
        <p:nvGraphicFramePr>
          <p:cNvPr id="81" name="Shape 81"/>
          <p:cNvGraphicFramePr/>
          <p:nvPr/>
        </p:nvGraphicFramePr>
        <p:xfrm>
          <a:off x="569875" y="4584162"/>
          <a:ext cx="3448775" cy="1839000"/>
        </p:xfrm>
        <a:graphic>
          <a:graphicData uri="http://schemas.openxmlformats.org/drawingml/2006/table">
            <a:tbl>
              <a:tblPr firstRow="1" bandRow="1">
                <a:noFill/>
                <a:tableStyleId>{C735D34B-1D71-4469-985B-CD212A99C220}</a:tableStyleId>
              </a:tblPr>
              <a:tblGrid>
                <a:gridCol w="2967500"/>
                <a:gridCol w="481275"/>
              </a:tblGrid>
              <a:tr h="370850">
                <a:tc>
                  <a:txBody>
                    <a:bodyPr/>
                    <a:lstStyle/>
                    <a:p>
                      <a:pPr marL="0" marR="0" lvl="0" indent="0" algn="l" rtl="0">
                        <a:spcBef>
                          <a:spcPts val="0"/>
                        </a:spcBef>
                        <a:buSzPct val="25000"/>
                        <a:buNone/>
                      </a:pPr>
                      <a:endParaRPr sz="1800"/>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200" b="0">
                          <a:latin typeface="Arial"/>
                          <a:ea typeface="Arial"/>
                          <a:cs typeface="Arial"/>
                          <a:sym typeface="Arial"/>
                        </a:rPr>
                        <a:t>✔</a:t>
                      </a:r>
                    </a:p>
                  </a:txBody>
                  <a:tcPr marL="91450" marR="91450" marT="45725" marB="457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sz="1200" b="0" i="0">
                          <a:solidFill>
                            <a:schemeClr val="dk1"/>
                          </a:solidFill>
                          <a:latin typeface="Avenir"/>
                          <a:ea typeface="Avenir"/>
                          <a:cs typeface="Avenir"/>
                          <a:sym typeface="Avenir"/>
                        </a:rPr>
                        <a:t>at home with help?</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sz="1200" b="0" i="0">
                          <a:solidFill>
                            <a:schemeClr val="dk1"/>
                          </a:solidFill>
                          <a:latin typeface="Avenir"/>
                          <a:ea typeface="Avenir"/>
                          <a:cs typeface="Avenir"/>
                          <a:sym typeface="Avenir"/>
                        </a:rPr>
                        <a:t>in a long-term care facility for semi-independent persons?</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sz="1200" b="0" i="0">
                          <a:solidFill>
                            <a:schemeClr val="dk1"/>
                          </a:solidFill>
                          <a:latin typeface="Avenir"/>
                          <a:ea typeface="Avenir"/>
                          <a:cs typeface="Avenir"/>
                          <a:sym typeface="Avenir"/>
                        </a:rPr>
                        <a:t>in a long-term care facility fo</a:t>
                      </a:r>
                      <a:r>
                        <a:rPr lang="en-US" sz="1200">
                          <a:latin typeface="Avenir"/>
                          <a:ea typeface="Avenir"/>
                          <a:cs typeface="Avenir"/>
                          <a:sym typeface="Avenir"/>
                        </a:rPr>
                        <a:t>r non-independent persons</a:t>
                      </a:r>
                      <a:r>
                        <a:rPr lang="en-US" sz="1200" b="0" i="0">
                          <a:solidFill>
                            <a:schemeClr val="dk1"/>
                          </a:solidFill>
                          <a:latin typeface="Avenir"/>
                          <a:ea typeface="Avenir"/>
                          <a:cs typeface="Avenir"/>
                          <a:sym typeface="Avenir"/>
                        </a:rPr>
                        <a:t>?</a:t>
                      </a:r>
                    </a:p>
                    <a:p>
                      <a:pPr marL="0" marR="0" lvl="0" indent="0" algn="l" rtl="0">
                        <a:lnSpc>
                          <a:spcPct val="100000"/>
                        </a:lnSpc>
                        <a:spcBef>
                          <a:spcPts val="0"/>
                        </a:spcBef>
                        <a:spcAft>
                          <a:spcPts val="0"/>
                        </a:spcAft>
                        <a:buClr>
                          <a:schemeClr val="dk1"/>
                        </a:buClr>
                        <a:buSzPct val="25000"/>
                        <a:buFont typeface="Avenir"/>
                        <a:buNone/>
                      </a:pPr>
                      <a:endParaRPr sz="1200" b="0" i="0">
                        <a:solidFill>
                          <a:schemeClr val="dk1"/>
                        </a:solidFill>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graphicFrame>
        <p:nvGraphicFramePr>
          <p:cNvPr id="82" name="Shape 82"/>
          <p:cNvGraphicFramePr/>
          <p:nvPr/>
        </p:nvGraphicFramePr>
        <p:xfrm>
          <a:off x="4886087" y="2577475"/>
          <a:ext cx="3785150" cy="1828710"/>
        </p:xfrm>
        <a:graphic>
          <a:graphicData uri="http://schemas.openxmlformats.org/drawingml/2006/table">
            <a:tbl>
              <a:tblPr>
                <a:noFill/>
                <a:tableStyleId>{D8DB5A57-5D81-45D4-8B74-F458254E41CA}</a:tableStyleId>
              </a:tblPr>
              <a:tblGrid>
                <a:gridCol w="1958825"/>
                <a:gridCol w="1826325"/>
              </a:tblGrid>
              <a:tr h="324075">
                <a:tc>
                  <a:txBody>
                    <a:bodyPr/>
                    <a:lstStyle/>
                    <a:p>
                      <a:pPr lvl="0" algn="ctr" rtl="0">
                        <a:spcBef>
                          <a:spcPts val="600"/>
                        </a:spcBef>
                        <a:buClr>
                          <a:srgbClr val="000000"/>
                        </a:buClr>
                        <a:buSzPct val="25000"/>
                        <a:buFont typeface="Arial"/>
                        <a:buNone/>
                      </a:pPr>
                      <a:r>
                        <a:rPr lang="en-US" sz="1200" b="1">
                          <a:solidFill>
                            <a:srgbClr val="292934"/>
                          </a:solidFill>
                          <a:latin typeface="Avenir"/>
                          <a:ea typeface="Avenir"/>
                          <a:cs typeface="Avenir"/>
                          <a:sym typeface="Avenir"/>
                        </a:rPr>
                        <a:t>BENEFITS</a:t>
                      </a:r>
                    </a:p>
                  </a:txBody>
                  <a:tcPr marL="91425" marR="91425" marT="91425" marB="91425"/>
                </a:tc>
                <a:tc>
                  <a:txBody>
                    <a:bodyPr/>
                    <a:lstStyle/>
                    <a:p>
                      <a:pPr lvl="0" algn="ctr" rtl="0">
                        <a:spcBef>
                          <a:spcPts val="0"/>
                        </a:spcBef>
                        <a:buClr>
                          <a:srgbClr val="000000"/>
                        </a:buClr>
                        <a:buSzPct val="25000"/>
                        <a:buFont typeface="Arial"/>
                        <a:buNone/>
                      </a:pPr>
                      <a:r>
                        <a:rPr lang="en-US" sz="1200" b="1">
                          <a:solidFill>
                            <a:srgbClr val="292934"/>
                          </a:solidFill>
                          <a:latin typeface="Avenir"/>
                          <a:ea typeface="Avenir"/>
                          <a:cs typeface="Avenir"/>
                          <a:sym typeface="Avenir"/>
                        </a:rPr>
                        <a:t>RISKS</a:t>
                      </a:r>
                    </a:p>
                  </a:txBody>
                  <a:tcPr marL="91425" marR="91425" marT="91425" marB="91425"/>
                </a:tc>
              </a:tr>
              <a:tr h="461700">
                <a:tc>
                  <a:txBody>
                    <a:bodyPr/>
                    <a:lstStyle/>
                    <a:p>
                      <a:pPr marL="0" marR="0" lvl="0" indent="0" algn="l" rtl="0">
                        <a:lnSpc>
                          <a:spcPct val="100000"/>
                        </a:lnSpc>
                        <a:spcBef>
                          <a:spcPts val="0"/>
                        </a:spcBef>
                        <a:spcAft>
                          <a:spcPts val="0"/>
                        </a:spcAft>
                        <a:buClr>
                          <a:schemeClr val="dk1"/>
                        </a:buClr>
                        <a:buSzPct val="25000"/>
                        <a:buFont typeface="Avenir"/>
                        <a:buNone/>
                      </a:pPr>
                      <a:r>
                        <a:rPr lang="en-US" sz="1200">
                          <a:solidFill>
                            <a:srgbClr val="292934"/>
                          </a:solidFill>
                          <a:latin typeface="Avenir"/>
                          <a:ea typeface="Avenir"/>
                          <a:cs typeface="Avenir"/>
                          <a:sym typeface="Avenir"/>
                        </a:rPr>
                        <a:t>Can avoid </a:t>
                      </a:r>
                      <a:r>
                        <a:rPr lang="en-US" sz="1200">
                          <a:solidFill>
                            <a:schemeClr val="dk1"/>
                          </a:solidFill>
                          <a:latin typeface="Avenir"/>
                          <a:ea typeface="Avenir"/>
                          <a:cs typeface="Avenir"/>
                          <a:sym typeface="Avenir"/>
                        </a:rPr>
                        <a:t>sudden</a:t>
                      </a:r>
                      <a:r>
                        <a:rPr lang="en-US" sz="1200">
                          <a:solidFill>
                            <a:srgbClr val="292934"/>
                          </a:solidFill>
                          <a:latin typeface="Avenir"/>
                          <a:ea typeface="Avenir"/>
                          <a:cs typeface="Avenir"/>
                          <a:sym typeface="Avenir"/>
                        </a:rPr>
                        <a:t> death</a:t>
                      </a:r>
                    </a:p>
                  </a:txBody>
                  <a:tcPr marL="91425" marR="91425" marT="91425" marB="91425"/>
                </a:tc>
                <a:tc>
                  <a:txBody>
                    <a:bodyPr/>
                    <a:lstStyle/>
                    <a:p>
                      <a:pPr lvl="0" rtl="0">
                        <a:spcBef>
                          <a:spcPts val="0"/>
                        </a:spcBef>
                        <a:buNone/>
                      </a:pPr>
                      <a:r>
                        <a:rPr lang="en-US" sz="1200">
                          <a:solidFill>
                            <a:srgbClr val="292934"/>
                          </a:solidFill>
                          <a:latin typeface="Avenir"/>
                          <a:ea typeface="Avenir"/>
                          <a:cs typeface="Avenir"/>
                          <a:sym typeface="Avenir"/>
                        </a:rPr>
                        <a:t>Complications (ex: pneumonia)</a:t>
                      </a:r>
                    </a:p>
                  </a:txBody>
                  <a:tcPr marL="91425" marR="91425" marT="91425" marB="91425"/>
                </a:tc>
              </a:tr>
              <a:tr h="833050">
                <a:tc>
                  <a:txBody>
                    <a:bodyPr/>
                    <a:lstStyle/>
                    <a:p>
                      <a:pPr lvl="0" rtl="0">
                        <a:spcBef>
                          <a:spcPts val="0"/>
                        </a:spcBef>
                        <a:buNone/>
                      </a:pPr>
                      <a:r>
                        <a:rPr lang="en-US" sz="1200">
                          <a:solidFill>
                            <a:srgbClr val="292934"/>
                          </a:solidFill>
                          <a:latin typeface="Avenir"/>
                          <a:ea typeface="Avenir"/>
                          <a:cs typeface="Avenir"/>
                          <a:sym typeface="Avenir"/>
                        </a:rPr>
                        <a:t>Can possibly regain former level of independence and leave the hospital</a:t>
                      </a:r>
                    </a:p>
                  </a:txBody>
                  <a:tcPr marL="91425" marR="91425" marT="91425" marB="91425"/>
                </a:tc>
                <a:tc>
                  <a:txBody>
                    <a:bodyPr/>
                    <a:lstStyle/>
                    <a:p>
                      <a:pPr lvl="0" rtl="0">
                        <a:spcBef>
                          <a:spcPts val="600"/>
                        </a:spcBef>
                        <a:buNone/>
                      </a:pPr>
                      <a:r>
                        <a:rPr lang="en-US" sz="1200">
                          <a:solidFill>
                            <a:srgbClr val="292934"/>
                          </a:solidFill>
                          <a:latin typeface="Avenir"/>
                          <a:ea typeface="Avenir"/>
                          <a:cs typeface="Avenir"/>
                          <a:sym typeface="Avenir"/>
                        </a:rPr>
                        <a:t>Emotional and physical suffering</a:t>
                      </a:r>
                    </a:p>
                  </a:txBody>
                  <a:tcPr marL="91425" marR="91425" marT="91425" marB="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4038600" cy="794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D67227"/>
              </a:buClr>
              <a:buSzPct val="25000"/>
              <a:buFont typeface="Century Gothic"/>
              <a:buNone/>
            </a:pPr>
            <a:r>
              <a:rPr lang="en-US" sz="1700" b="0" i="0" u="none" strike="noStrike" cap="none">
                <a:solidFill>
                  <a:srgbClr val="D67227"/>
                </a:solidFill>
                <a:latin typeface="Century Gothic"/>
                <a:ea typeface="Century Gothic"/>
                <a:cs typeface="Century Gothic"/>
                <a:sym typeface="Century Gothic"/>
              </a:rPr>
              <a:t>Intervention #2</a:t>
            </a:r>
            <a:br>
              <a:rPr lang="en-US" sz="1700" b="0" i="0" u="none" strike="noStrike" cap="none">
                <a:solidFill>
                  <a:srgbClr val="D67227"/>
                </a:solidFill>
                <a:latin typeface="Century Gothic"/>
                <a:ea typeface="Century Gothic"/>
                <a:cs typeface="Century Gothic"/>
                <a:sym typeface="Century Gothic"/>
              </a:rPr>
            </a:br>
            <a:r>
              <a:rPr lang="en-US" sz="1700" b="0" i="0" u="none" strike="noStrike" cap="none">
                <a:solidFill>
                  <a:srgbClr val="D67227"/>
                </a:solidFill>
                <a:latin typeface="Century Gothic"/>
                <a:ea typeface="Century Gothic"/>
                <a:cs typeface="Century Gothic"/>
                <a:sym typeface="Century Gothic"/>
              </a:rPr>
              <a:t>Invasive Mechanical Ventilation</a:t>
            </a:r>
          </a:p>
        </p:txBody>
      </p:sp>
      <p:sp>
        <p:nvSpPr>
          <p:cNvPr id="88" name="Shape 88"/>
          <p:cNvSpPr txBox="1">
            <a:spLocks noGrp="1"/>
          </p:cNvSpPr>
          <p:nvPr>
            <p:ph type="body" idx="1"/>
          </p:nvPr>
        </p:nvSpPr>
        <p:spPr>
          <a:xfrm>
            <a:off x="457200" y="1069474"/>
            <a:ext cx="3674100" cy="5280600"/>
          </a:xfrm>
          <a:prstGeom prst="rect">
            <a:avLst/>
          </a:prstGeom>
          <a:noFill/>
          <a:ln>
            <a:noFill/>
          </a:ln>
        </p:spPr>
        <p:txBody>
          <a:bodyPr lIns="91425" tIns="45700" rIns="91425" bIns="45700" anchor="t" anchorCtr="0">
            <a:noAutofit/>
          </a:bodyPr>
          <a:lstStyle/>
          <a:p>
            <a:pPr marL="0" marR="0" lvl="0" indent="0" algn="just" rtl="0">
              <a:lnSpc>
                <a:spcPct val="10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Invasive </a:t>
            </a:r>
            <a:r>
              <a:rPr lang="en-US" sz="1200"/>
              <a:t>m</a:t>
            </a:r>
            <a:r>
              <a:rPr lang="en-US" sz="1200" b="0" i="0" u="none" strike="noStrike" cap="none">
                <a:solidFill>
                  <a:schemeClr val="dk1"/>
                </a:solidFill>
                <a:latin typeface="Avenir"/>
                <a:ea typeface="Avenir"/>
                <a:cs typeface="Avenir"/>
                <a:sym typeface="Avenir"/>
              </a:rPr>
              <a:t>echanical </a:t>
            </a:r>
            <a:r>
              <a:rPr lang="en-US" sz="1200"/>
              <a:t>v</a:t>
            </a:r>
            <a:r>
              <a:rPr lang="en-US" sz="1200" b="0" i="0" u="none" strike="noStrike" cap="none">
                <a:solidFill>
                  <a:schemeClr val="dk1"/>
                </a:solidFill>
                <a:latin typeface="Avenir"/>
                <a:ea typeface="Avenir"/>
                <a:cs typeface="Avenir"/>
                <a:sym typeface="Avenir"/>
              </a:rPr>
              <a:t>entilation takes place with the help of a machine that artificially reproduces natural breathing. The machine pushes oxygen into the lungs through a breathing tube installed</a:t>
            </a:r>
            <a:r>
              <a:rPr lang="en-US" sz="1200"/>
              <a:t> through the month into the lungs.</a:t>
            </a: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            </a:t>
            </a:r>
          </a:p>
          <a:p>
            <a:pPr marL="0" marR="0" lvl="0" indent="0" algn="just" rtl="0">
              <a:lnSpc>
                <a:spcPct val="120000"/>
              </a:lnSpc>
              <a:spcBef>
                <a:spcPts val="240"/>
              </a:spcBef>
              <a:spcAft>
                <a:spcPts val="0"/>
              </a:spcAft>
              <a:buClr>
                <a:schemeClr val="dk1"/>
              </a:buClr>
              <a:buSzPct val="25000"/>
              <a:buFont typeface="Arial"/>
              <a:buNone/>
            </a:pPr>
            <a:r>
              <a:rPr lang="en-US" sz="1200"/>
              <a:t>  </a:t>
            </a:r>
            <a:r>
              <a:rPr lang="en-US" sz="1200" b="0" i="0" u="none" strike="noStrike" cap="none">
                <a:solidFill>
                  <a:schemeClr val="dk1"/>
                </a:solidFill>
                <a:latin typeface="Avenir"/>
                <a:ea typeface="Avenir"/>
                <a:cs typeface="Avenir"/>
                <a:sym typeface="Avenir"/>
              </a:rPr>
              <a:t> Invasive </a:t>
            </a:r>
            <a:r>
              <a:rPr lang="en-US" sz="1200"/>
              <a:t>m</a:t>
            </a:r>
            <a:r>
              <a:rPr lang="en-US" sz="1200" b="0" i="0" u="none" strike="noStrike" cap="none">
                <a:solidFill>
                  <a:schemeClr val="dk1"/>
                </a:solidFill>
                <a:latin typeface="Avenir"/>
                <a:ea typeface="Avenir"/>
                <a:cs typeface="Avenir"/>
                <a:sym typeface="Avenir"/>
              </a:rPr>
              <a:t>echanical </a:t>
            </a:r>
            <a:r>
              <a:rPr lang="en-US" sz="1200"/>
              <a:t>v</a:t>
            </a:r>
            <a:r>
              <a:rPr lang="en-US" sz="1200" b="0" i="0" u="none" strike="noStrike" cap="none">
                <a:solidFill>
                  <a:schemeClr val="dk1"/>
                </a:solidFill>
                <a:latin typeface="Avenir"/>
                <a:ea typeface="Avenir"/>
                <a:cs typeface="Avenir"/>
                <a:sym typeface="Avenir"/>
              </a:rPr>
              <a:t>entilation does not, in-and-of-itself, heal the primary health condition.</a:t>
            </a:r>
          </a:p>
          <a:p>
            <a:pPr marL="0" marR="0" lvl="0" indent="0" algn="just" rtl="0">
              <a:lnSpc>
                <a:spcPct val="120000"/>
              </a:lnSpc>
              <a:spcBef>
                <a:spcPts val="240"/>
              </a:spcBef>
              <a:buClr>
                <a:schemeClr val="dk1"/>
              </a:buClr>
              <a:buSzPct val="25000"/>
              <a:buFont typeface="Arial"/>
              <a:buNone/>
            </a:pPr>
            <a:r>
              <a:rPr lang="en-US" sz="1200" b="1" i="0" u="none" strike="noStrike" cap="none">
                <a:solidFill>
                  <a:schemeClr val="dk1"/>
                </a:solidFill>
                <a:latin typeface="Avenir"/>
                <a:ea typeface="Avenir"/>
                <a:cs typeface="Avenir"/>
                <a:sym typeface="Avenir"/>
              </a:rPr>
              <a:t>          </a:t>
            </a:r>
            <a:r>
              <a:rPr lang="en-US" sz="1200" b="0" i="0" u="none" strike="noStrike" cap="none">
                <a:solidFill>
                  <a:schemeClr val="dk1"/>
                </a:solidFill>
                <a:latin typeface="Avenir"/>
                <a:ea typeface="Avenir"/>
                <a:cs typeface="Avenir"/>
                <a:sym typeface="Avenir"/>
              </a:rPr>
              <a:t/>
            </a:r>
            <a:br>
              <a:rPr lang="en-US" sz="1200" b="0" i="0" u="none" strike="noStrike" cap="none">
                <a:solidFill>
                  <a:schemeClr val="dk1"/>
                </a:solidFill>
                <a:latin typeface="Avenir"/>
                <a:ea typeface="Avenir"/>
                <a:cs typeface="Avenir"/>
                <a:sym typeface="Avenir"/>
              </a:rPr>
            </a:br>
            <a:r>
              <a:rPr lang="en-US" sz="1200" b="0" i="0" u="none" strike="noStrike" cap="none">
                <a:solidFill>
                  <a:schemeClr val="dk1"/>
                </a:solidFill>
                <a:latin typeface="Avenir"/>
                <a:ea typeface="Avenir"/>
                <a:cs typeface="Avenir"/>
                <a:sym typeface="Avenir"/>
              </a:rPr>
              <a:t>It keeps the patient alive so that the </a:t>
            </a:r>
            <a:r>
              <a:rPr lang="en-US" sz="1200"/>
              <a:t>carel team</a:t>
            </a:r>
            <a:r>
              <a:rPr lang="en-US" sz="1200" b="0" i="0" u="none" strike="noStrike" cap="none">
                <a:solidFill>
                  <a:schemeClr val="dk1"/>
                </a:solidFill>
                <a:latin typeface="Avenir"/>
                <a:ea typeface="Avenir"/>
                <a:cs typeface="Avenir"/>
                <a:sym typeface="Avenir"/>
              </a:rPr>
              <a:t> can try and address the primary condition. During </a:t>
            </a:r>
            <a:r>
              <a:rPr lang="en-US" sz="1200"/>
              <a:t>i</a:t>
            </a:r>
            <a:r>
              <a:rPr lang="en-US" sz="1200" b="0" i="0" u="none" strike="noStrike" cap="none">
                <a:solidFill>
                  <a:schemeClr val="dk1"/>
                </a:solidFill>
                <a:latin typeface="Avenir"/>
                <a:ea typeface="Avenir"/>
                <a:cs typeface="Avenir"/>
                <a:sym typeface="Avenir"/>
              </a:rPr>
              <a:t>nvasive </a:t>
            </a:r>
            <a:r>
              <a:rPr lang="en-US" sz="1200"/>
              <a:t>m</a:t>
            </a:r>
            <a:r>
              <a:rPr lang="en-US" sz="1200" b="0" i="0" u="none" strike="noStrike" cap="none">
                <a:solidFill>
                  <a:schemeClr val="dk1"/>
                </a:solidFill>
                <a:latin typeface="Avenir"/>
                <a:ea typeface="Avenir"/>
                <a:cs typeface="Avenir"/>
                <a:sym typeface="Avenir"/>
              </a:rPr>
              <a:t>echanical </a:t>
            </a:r>
            <a:r>
              <a:rPr lang="en-US" sz="1200"/>
              <a:t>v</a:t>
            </a:r>
            <a:r>
              <a:rPr lang="en-US" sz="1200" b="0" i="0" u="none" strike="noStrike" cap="none">
                <a:solidFill>
                  <a:schemeClr val="dk1"/>
                </a:solidFill>
                <a:latin typeface="Avenir"/>
                <a:ea typeface="Avenir"/>
                <a:cs typeface="Avenir"/>
                <a:sym typeface="Avenir"/>
              </a:rPr>
              <a:t>entilation, </a:t>
            </a:r>
            <a:r>
              <a:rPr lang="en-US" sz="1200"/>
              <a:t>care team</a:t>
            </a:r>
            <a:r>
              <a:rPr lang="en-US" sz="1200" b="0" i="0" u="none" strike="noStrike" cap="none">
                <a:solidFill>
                  <a:schemeClr val="dk1"/>
                </a:solidFill>
                <a:latin typeface="Avenir"/>
                <a:ea typeface="Avenir"/>
                <a:cs typeface="Avenir"/>
                <a:sym typeface="Avenir"/>
              </a:rPr>
              <a:t> administers medication to the patient to reduce their discomfort. </a:t>
            </a:r>
            <a:r>
              <a:rPr lang="en-US" sz="1200"/>
              <a:t>During invasive </a:t>
            </a:r>
            <a:r>
              <a:rPr lang="en-US" sz="1200" b="0" i="0" u="none" strike="noStrike" cap="none">
                <a:solidFill>
                  <a:schemeClr val="dk1"/>
                </a:solidFill>
                <a:latin typeface="Avenir"/>
                <a:ea typeface="Avenir"/>
                <a:cs typeface="Avenir"/>
                <a:sym typeface="Avenir"/>
              </a:rPr>
              <a:t>mechanical ventilat</a:t>
            </a:r>
            <a:r>
              <a:rPr lang="en-US" sz="1200"/>
              <a:t>ion</a:t>
            </a:r>
            <a:r>
              <a:rPr lang="en-US" sz="1200" b="0" i="0" u="none" strike="noStrike" cap="none">
                <a:solidFill>
                  <a:schemeClr val="dk1"/>
                </a:solidFill>
                <a:latin typeface="Avenir"/>
                <a:ea typeface="Avenir"/>
                <a:cs typeface="Avenir"/>
                <a:sym typeface="Avenir"/>
              </a:rPr>
              <a:t>, </a:t>
            </a:r>
            <a:r>
              <a:rPr lang="en-US" sz="1200"/>
              <a:t>patients</a:t>
            </a:r>
            <a:r>
              <a:rPr lang="en-US" sz="1200" b="0" i="0" u="none" strike="noStrike" cap="none">
                <a:solidFill>
                  <a:schemeClr val="dk1"/>
                </a:solidFill>
                <a:latin typeface="Avenir"/>
                <a:ea typeface="Avenir"/>
                <a:cs typeface="Avenir"/>
                <a:sym typeface="Avenir"/>
              </a:rPr>
              <a:t> cannot eat or speak</a:t>
            </a:r>
            <a:r>
              <a:rPr lang="en-US" sz="1200"/>
              <a:t> </a:t>
            </a:r>
            <a:r>
              <a:rPr lang="en-US" sz="1200" b="0" i="0" u="none" strike="noStrike" cap="none">
                <a:solidFill>
                  <a:schemeClr val="dk1"/>
                </a:solidFill>
                <a:latin typeface="Avenir"/>
                <a:ea typeface="Avenir"/>
                <a:cs typeface="Avenir"/>
                <a:sym typeface="Avenir"/>
              </a:rPr>
              <a:t>normally.</a:t>
            </a:r>
          </a:p>
        </p:txBody>
      </p:sp>
      <p:sp>
        <p:nvSpPr>
          <p:cNvPr id="89" name="Shape 89"/>
          <p:cNvSpPr txBox="1">
            <a:spLocks noGrp="1"/>
          </p:cNvSpPr>
          <p:nvPr>
            <p:ph type="body" idx="4"/>
          </p:nvPr>
        </p:nvSpPr>
        <p:spPr>
          <a:xfrm>
            <a:off x="293688" y="6490119"/>
            <a:ext cx="708900" cy="365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8</a:t>
            </a:r>
          </a:p>
        </p:txBody>
      </p:sp>
      <p:sp>
        <p:nvSpPr>
          <p:cNvPr id="90" name="Shape 90"/>
          <p:cNvSpPr txBox="1">
            <a:spLocks noGrp="1"/>
          </p:cNvSpPr>
          <p:nvPr>
            <p:ph type="body" idx="5"/>
          </p:nvPr>
        </p:nvSpPr>
        <p:spPr>
          <a:xfrm>
            <a:off x="8048374" y="6489701"/>
            <a:ext cx="774600" cy="3651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5</a:t>
            </a:r>
          </a:p>
        </p:txBody>
      </p:sp>
      <p:pic>
        <p:nvPicPr>
          <p:cNvPr id="91" name="Shape 91" descr="C:\Users\plar1244\Desktop\vap-3.jpg"/>
          <p:cNvPicPr preferRelativeResize="0"/>
          <p:nvPr/>
        </p:nvPicPr>
        <p:blipFill rotWithShape="1">
          <a:blip r:embed="rId3">
            <a:alphaModFix/>
          </a:blip>
          <a:srcRect/>
          <a:stretch/>
        </p:blipFill>
        <p:spPr>
          <a:xfrm>
            <a:off x="1144904" y="2438267"/>
            <a:ext cx="2284800" cy="1572300"/>
          </a:xfrm>
          <a:prstGeom prst="rect">
            <a:avLst/>
          </a:prstGeom>
          <a:noFill/>
          <a:ln>
            <a:noFill/>
          </a:ln>
        </p:spPr>
      </p:pic>
      <p:pic>
        <p:nvPicPr>
          <p:cNvPr id="92" name="Shape 92" descr=" Im logo lung coul.png"/>
          <p:cNvPicPr preferRelativeResize="0"/>
          <p:nvPr/>
        </p:nvPicPr>
        <p:blipFill rotWithShape="1">
          <a:blip r:embed="rId4">
            <a:alphaModFix/>
          </a:blip>
          <a:srcRect/>
          <a:stretch/>
        </p:blipFill>
        <p:spPr>
          <a:xfrm>
            <a:off x="3274425" y="2146415"/>
            <a:ext cx="1112400" cy="1115700"/>
          </a:xfrm>
          <a:prstGeom prst="rect">
            <a:avLst/>
          </a:prstGeom>
          <a:noFill/>
          <a:ln>
            <a:noFill/>
          </a:ln>
        </p:spPr>
      </p:pic>
      <p:pic>
        <p:nvPicPr>
          <p:cNvPr id="93" name="Shape 93" descr=" im attention.png"/>
          <p:cNvPicPr preferRelativeResize="0"/>
          <p:nvPr/>
        </p:nvPicPr>
        <p:blipFill rotWithShape="1">
          <a:blip r:embed="rId5">
            <a:alphaModFix/>
          </a:blip>
          <a:srcRect/>
          <a:stretch/>
        </p:blipFill>
        <p:spPr>
          <a:xfrm>
            <a:off x="179512" y="4005064"/>
            <a:ext cx="341400" cy="338400"/>
          </a:xfrm>
          <a:prstGeom prst="rect">
            <a:avLst/>
          </a:prstGeom>
          <a:noFill/>
          <a:ln>
            <a:noFill/>
          </a:ln>
        </p:spPr>
      </p:pic>
      <p:sp>
        <p:nvSpPr>
          <p:cNvPr id="94" name="Shape 94"/>
          <p:cNvSpPr txBox="1"/>
          <p:nvPr/>
        </p:nvSpPr>
        <p:spPr>
          <a:xfrm>
            <a:off x="5003110" y="577629"/>
            <a:ext cx="3780900" cy="8556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Clr>
                <a:schemeClr val="dk1"/>
              </a:buClr>
              <a:buSzPct val="25000"/>
              <a:buFont typeface="Arial"/>
              <a:buNone/>
            </a:pPr>
            <a:r>
              <a:rPr lang="en-US" sz="1200" b="0" i="0">
                <a:solidFill>
                  <a:schemeClr val="dk1"/>
                </a:solidFill>
                <a:latin typeface="Avenir"/>
                <a:ea typeface="Avenir"/>
                <a:cs typeface="Avenir"/>
                <a:sym typeface="Avenir"/>
              </a:rPr>
              <a:t>When would prolonging your life become unacceptable? </a:t>
            </a:r>
            <a:r>
              <a:rPr lang="en-US" sz="1200" b="0" i="1">
                <a:solidFill>
                  <a:schemeClr val="dk1"/>
                </a:solidFill>
                <a:latin typeface="Avenir"/>
                <a:ea typeface="Avenir"/>
                <a:cs typeface="Avenir"/>
                <a:sym typeface="Avenir"/>
              </a:rPr>
              <a:t>(you can choose all that apply)</a:t>
            </a:r>
          </a:p>
        </p:txBody>
      </p:sp>
      <p:graphicFrame>
        <p:nvGraphicFramePr>
          <p:cNvPr id="95" name="Shape 95"/>
          <p:cNvGraphicFramePr/>
          <p:nvPr/>
        </p:nvGraphicFramePr>
        <p:xfrm>
          <a:off x="5037248" y="1114100"/>
          <a:ext cx="3448775" cy="1956856"/>
        </p:xfrm>
        <a:graphic>
          <a:graphicData uri="http://schemas.openxmlformats.org/drawingml/2006/table">
            <a:tbl>
              <a:tblPr firstRow="1" bandRow="1">
                <a:noFill/>
                <a:tableStyleId>{C735D34B-1D71-4469-985B-CD212A99C220}</a:tableStyleId>
              </a:tblPr>
              <a:tblGrid>
                <a:gridCol w="2967500"/>
                <a:gridCol w="481275"/>
              </a:tblGrid>
              <a:tr h="227375">
                <a:tc>
                  <a:txBody>
                    <a:bodyPr/>
                    <a:lstStyle/>
                    <a:p>
                      <a:pPr marL="0" marR="0" lvl="0" indent="0" algn="l" rtl="0">
                        <a:spcBef>
                          <a:spcPts val="0"/>
                        </a:spcBef>
                        <a:buSzPct val="25000"/>
                        <a:buNone/>
                      </a:pPr>
                      <a:endParaRPr sz="1800"/>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200" b="0">
                          <a:latin typeface="Arial"/>
                          <a:ea typeface="Arial"/>
                          <a:cs typeface="Arial"/>
                          <a:sym typeface="Arial"/>
                        </a:rPr>
                        <a:t>✔</a:t>
                      </a:r>
                    </a:p>
                  </a:txBody>
                  <a:tcPr marL="91450" marR="91450" marT="45725" marB="457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84200">
                <a:tc>
                  <a:txBody>
                    <a:bodyPr/>
                    <a:lstStyle/>
                    <a:p>
                      <a:pPr marL="0" marR="0" lvl="0" indent="0" algn="l" rtl="0">
                        <a:lnSpc>
                          <a:spcPct val="120000"/>
                        </a:lnSpc>
                        <a:spcBef>
                          <a:spcPts val="0"/>
                        </a:spcBef>
                        <a:buClr>
                          <a:schemeClr val="dk1"/>
                        </a:buClr>
                        <a:buSzPct val="25000"/>
                        <a:buFont typeface="Arial"/>
                        <a:buNone/>
                      </a:pPr>
                      <a:r>
                        <a:rPr lang="en-US" sz="1200" b="0" i="0">
                          <a:solidFill>
                            <a:schemeClr val="dk1"/>
                          </a:solidFill>
                          <a:latin typeface="Avenir"/>
                          <a:ea typeface="Avenir"/>
                          <a:cs typeface="Avenir"/>
                          <a:sym typeface="Avenir"/>
                        </a:rPr>
                        <a:t>If I were no longer able to communicate with others</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84200">
                <a:tc>
                  <a:txBody>
                    <a:bodyPr/>
                    <a:lstStyle/>
                    <a:p>
                      <a:pPr marL="0" marR="0" lvl="0" indent="0" algn="l" rtl="0">
                        <a:lnSpc>
                          <a:spcPct val="120000"/>
                        </a:lnSpc>
                        <a:spcBef>
                          <a:spcPts val="0"/>
                        </a:spcBef>
                        <a:buClr>
                          <a:schemeClr val="dk1"/>
                        </a:buClr>
                        <a:buSzPct val="25000"/>
                        <a:buFont typeface="Arial"/>
                        <a:buNone/>
                      </a:pPr>
                      <a:r>
                        <a:rPr lang="en-US" sz="1200" b="0" i="0">
                          <a:solidFill>
                            <a:schemeClr val="dk1"/>
                          </a:solidFill>
                          <a:latin typeface="Avenir"/>
                          <a:ea typeface="Avenir"/>
                          <a:cs typeface="Avenir"/>
                          <a:sym typeface="Avenir"/>
                        </a:rPr>
                        <a:t>If I were no longer </a:t>
                      </a:r>
                      <a:r>
                        <a:rPr lang="en-US" sz="1200">
                          <a:latin typeface="Avenir"/>
                          <a:ea typeface="Avenir"/>
                          <a:cs typeface="Avenir"/>
                          <a:sym typeface="Avenir"/>
                        </a:rPr>
                        <a:t>able to </a:t>
                      </a:r>
                      <a:r>
                        <a:rPr lang="en-US" sz="1200" b="0" i="0">
                          <a:solidFill>
                            <a:schemeClr val="dk1"/>
                          </a:solidFill>
                          <a:latin typeface="Avenir"/>
                          <a:ea typeface="Avenir"/>
                          <a:cs typeface="Avenir"/>
                          <a:sym typeface="Avenir"/>
                        </a:rPr>
                        <a:t> control of my personal care</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84200">
                <a:tc>
                  <a:txBody>
                    <a:bodyPr/>
                    <a:lstStyle/>
                    <a:p>
                      <a:pPr marL="0" marR="0" lvl="0" indent="0" algn="l" rtl="0">
                        <a:lnSpc>
                          <a:spcPct val="120000"/>
                        </a:lnSpc>
                        <a:spcBef>
                          <a:spcPts val="0"/>
                        </a:spcBef>
                        <a:buClr>
                          <a:schemeClr val="dk1"/>
                        </a:buClr>
                        <a:buSzPct val="25000"/>
                        <a:buFont typeface="Arial"/>
                        <a:buNone/>
                      </a:pPr>
                      <a:r>
                        <a:rPr lang="en-US" sz="1200" b="0" i="0">
                          <a:solidFill>
                            <a:schemeClr val="dk1"/>
                          </a:solidFill>
                          <a:latin typeface="Avenir"/>
                          <a:ea typeface="Avenir"/>
                          <a:cs typeface="Avenir"/>
                          <a:sym typeface="Avenir"/>
                        </a:rPr>
                        <a:t>If I were bedridden but still able to communicate with others</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96" name="Shape 96"/>
          <p:cNvSpPr txBox="1"/>
          <p:nvPr/>
        </p:nvSpPr>
        <p:spPr>
          <a:xfrm>
            <a:off x="4928817" y="3185005"/>
            <a:ext cx="3674100" cy="635099"/>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buClr>
                <a:schemeClr val="dk1"/>
              </a:buClr>
              <a:buSzPct val="25000"/>
              <a:buFont typeface="Arial"/>
              <a:buNone/>
            </a:pPr>
            <a:r>
              <a:rPr lang="en-US" sz="1200" b="0" i="0">
                <a:solidFill>
                  <a:schemeClr val="dk1"/>
                </a:solidFill>
                <a:latin typeface="Avenir"/>
                <a:ea typeface="Avenir"/>
                <a:cs typeface="Avenir"/>
                <a:sym typeface="Avenir"/>
              </a:rPr>
              <a:t>Before reading this document, had you already thought about  :</a:t>
            </a:r>
          </a:p>
        </p:txBody>
      </p:sp>
      <p:graphicFrame>
        <p:nvGraphicFramePr>
          <p:cNvPr id="97" name="Shape 97"/>
          <p:cNvGraphicFramePr/>
          <p:nvPr/>
        </p:nvGraphicFramePr>
        <p:xfrm>
          <a:off x="5049130" y="3572176"/>
          <a:ext cx="3553825" cy="1637205"/>
        </p:xfrm>
        <a:graphic>
          <a:graphicData uri="http://schemas.openxmlformats.org/drawingml/2006/table">
            <a:tbl>
              <a:tblPr firstRow="1" bandRow="1">
                <a:noFill/>
                <a:tableStyleId>{C735D34B-1D71-4469-985B-CD212A99C220}</a:tableStyleId>
              </a:tblPr>
              <a:tblGrid>
                <a:gridCol w="2610975"/>
                <a:gridCol w="481275"/>
                <a:gridCol w="461575"/>
              </a:tblGrid>
              <a:tr h="357025">
                <a:tc>
                  <a:txBody>
                    <a:bodyPr/>
                    <a:lstStyle/>
                    <a:p>
                      <a:pPr marL="0" marR="0" lvl="0" indent="0" algn="l" rtl="0">
                        <a:spcBef>
                          <a:spcPts val="0"/>
                        </a:spcBef>
                        <a:buSzPct val="25000"/>
                        <a:buNone/>
                      </a:pPr>
                      <a:endParaRPr sz="1200" b="0" i="0">
                        <a:latin typeface="Avenir"/>
                        <a:ea typeface="Avenir"/>
                        <a:cs typeface="Avenir"/>
                        <a:sym typeface="Avenir"/>
                      </a:endParaRP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200" b="0" i="0">
                          <a:latin typeface="Avenir"/>
                          <a:ea typeface="Avenir"/>
                          <a:cs typeface="Avenir"/>
                          <a:sym typeface="Avenir"/>
                        </a:rPr>
                        <a:t>yes</a:t>
                      </a:r>
                    </a:p>
                  </a:txBody>
                  <a:tcPr marL="91450" marR="91450" marT="45725" marB="45725" anchor="ctr" anchorCtr="1">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200" b="0" i="0">
                          <a:latin typeface="Avenir"/>
                          <a:ea typeface="Avenir"/>
                          <a:cs typeface="Avenir"/>
                          <a:sym typeface="Avenir"/>
                        </a:rPr>
                        <a:t>no</a:t>
                      </a:r>
                    </a:p>
                  </a:txBody>
                  <a:tcPr marL="91450" marR="91450" marT="45725" marB="45725" anchor="ctr" anchorCtr="1">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20000"/>
                        </a:lnSpc>
                        <a:spcBef>
                          <a:spcPts val="0"/>
                        </a:spcBef>
                        <a:buClr>
                          <a:schemeClr val="dk1"/>
                        </a:buClr>
                        <a:buSzPct val="25000"/>
                        <a:buFont typeface="Arial"/>
                        <a:buNone/>
                      </a:pPr>
                      <a:r>
                        <a:rPr lang="en-US" sz="1200" b="0" i="0">
                          <a:solidFill>
                            <a:schemeClr val="dk1"/>
                          </a:solidFill>
                          <a:latin typeface="Avenir"/>
                          <a:ea typeface="Avenir"/>
                          <a:cs typeface="Avenir"/>
                          <a:sym typeface="Avenir"/>
                        </a:rPr>
                        <a:t>your wishes to accept or not CPR and/or invasive mechanical ventilation</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200"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200"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20000"/>
                        </a:lnSpc>
                        <a:spcBef>
                          <a:spcPts val="0"/>
                        </a:spcBef>
                        <a:buClr>
                          <a:schemeClr val="dk1"/>
                        </a:buClr>
                        <a:buSzPct val="25000"/>
                        <a:buFont typeface="Arial"/>
                        <a:buNone/>
                      </a:pPr>
                      <a:r>
                        <a:rPr lang="en-US" sz="1200" b="0" i="0">
                          <a:solidFill>
                            <a:schemeClr val="dk1"/>
                          </a:solidFill>
                          <a:latin typeface="Avenir"/>
                          <a:ea typeface="Avenir"/>
                          <a:cs typeface="Avenir"/>
                          <a:sym typeface="Avenir"/>
                        </a:rPr>
                        <a:t>the factors that would make prolonging your life unacceptable?</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200"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200"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98" name="Shape 98"/>
          <p:cNvSpPr txBox="1"/>
          <p:nvPr/>
        </p:nvSpPr>
        <p:spPr>
          <a:xfrm>
            <a:off x="5028982" y="5239789"/>
            <a:ext cx="3340200" cy="5031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dk1"/>
              </a:buClr>
              <a:buSzPct val="25000"/>
              <a:buFont typeface="Arial"/>
              <a:buNone/>
            </a:pPr>
            <a:r>
              <a:rPr lang="en-US" sz="1200" b="0" i="0">
                <a:solidFill>
                  <a:schemeClr val="dk1"/>
                </a:solidFill>
                <a:latin typeface="Avenir"/>
                <a:ea typeface="Avenir"/>
                <a:cs typeface="Avenir"/>
                <a:sym typeface="Avenir"/>
              </a:rPr>
              <a:t> Have you written these wishes somewhere?</a:t>
            </a:r>
          </a:p>
          <a:p>
            <a:pPr marL="0" marR="0" lvl="0" indent="0" algn="l" rtl="0">
              <a:lnSpc>
                <a:spcPct val="120000"/>
              </a:lnSpc>
              <a:spcBef>
                <a:spcPts val="240"/>
              </a:spcBef>
              <a:buClr>
                <a:schemeClr val="dk1"/>
              </a:buClr>
              <a:buSzPct val="25000"/>
              <a:buFont typeface="Arial"/>
              <a:buNone/>
            </a:pPr>
            <a:r>
              <a:rPr lang="en-US" sz="1200" b="0" i="0">
                <a:solidFill>
                  <a:schemeClr val="dk1"/>
                </a:solidFill>
                <a:latin typeface="Avenir"/>
                <a:ea typeface="Avenir"/>
                <a:cs typeface="Avenir"/>
                <a:sym typeface="Avenir"/>
              </a:rPr>
              <a:t>(ex: a living will)</a:t>
            </a:r>
          </a:p>
        </p:txBody>
      </p:sp>
      <p:cxnSp>
        <p:nvCxnSpPr>
          <p:cNvPr id="99" name="Shape 99"/>
          <p:cNvCxnSpPr/>
          <p:nvPr/>
        </p:nvCxnSpPr>
        <p:spPr>
          <a:xfrm>
            <a:off x="5227483" y="5654842"/>
            <a:ext cx="0" cy="574800"/>
          </a:xfrm>
          <a:prstGeom prst="straightConnector1">
            <a:avLst/>
          </a:prstGeom>
          <a:noFill/>
          <a:ln w="9525" cap="flat" cmpd="sng">
            <a:solidFill>
              <a:srgbClr val="8888A4"/>
            </a:solidFill>
            <a:prstDash val="solid"/>
            <a:round/>
            <a:headEnd type="none" w="med" len="med"/>
            <a:tailEnd type="none" w="med" len="med"/>
          </a:ln>
        </p:spPr>
      </p:cxnSp>
      <p:cxnSp>
        <p:nvCxnSpPr>
          <p:cNvPr id="100" name="Shape 100"/>
          <p:cNvCxnSpPr/>
          <p:nvPr/>
        </p:nvCxnSpPr>
        <p:spPr>
          <a:xfrm>
            <a:off x="8369085" y="5293032"/>
            <a:ext cx="233700" cy="0"/>
          </a:xfrm>
          <a:prstGeom prst="straightConnector1">
            <a:avLst/>
          </a:prstGeom>
          <a:noFill/>
          <a:ln w="9525" cap="flat" cmpd="sng">
            <a:solidFill>
              <a:srgbClr val="8888A4"/>
            </a:solidFill>
            <a:prstDash val="solid"/>
            <a:round/>
            <a:headEnd type="none" w="med" len="med"/>
            <a:tailEnd type="none" w="med" len="med"/>
          </a:ln>
        </p:spPr>
      </p:cxnSp>
      <p:cxnSp>
        <p:nvCxnSpPr>
          <p:cNvPr id="101" name="Shape 101"/>
          <p:cNvCxnSpPr/>
          <p:nvPr/>
        </p:nvCxnSpPr>
        <p:spPr>
          <a:xfrm rot="10800000">
            <a:off x="5227631" y="6229683"/>
            <a:ext cx="3375300" cy="0"/>
          </a:xfrm>
          <a:prstGeom prst="straightConnector1">
            <a:avLst/>
          </a:prstGeom>
          <a:noFill/>
          <a:ln w="9525" cap="flat" cmpd="sng">
            <a:solidFill>
              <a:srgbClr val="8888A4"/>
            </a:solidFill>
            <a:prstDash val="solid"/>
            <a:round/>
            <a:headEnd type="none" w="med" len="med"/>
            <a:tailEnd type="none" w="med" len="med"/>
          </a:ln>
        </p:spPr>
      </p:cxnSp>
      <p:cxnSp>
        <p:nvCxnSpPr>
          <p:cNvPr id="102" name="Shape 102"/>
          <p:cNvCxnSpPr/>
          <p:nvPr/>
        </p:nvCxnSpPr>
        <p:spPr>
          <a:xfrm>
            <a:off x="8602931" y="5293032"/>
            <a:ext cx="0" cy="936600"/>
          </a:xfrm>
          <a:prstGeom prst="straightConnector1">
            <a:avLst/>
          </a:prstGeom>
          <a:noFill/>
          <a:ln w="9525" cap="flat" cmpd="sng">
            <a:solidFill>
              <a:srgbClr val="8888A4"/>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199" y="274637"/>
            <a:ext cx="4197900" cy="794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D67227"/>
              </a:buClr>
              <a:buSzPct val="25000"/>
              <a:buFont typeface="Century Gothic"/>
              <a:buNone/>
            </a:pPr>
            <a:r>
              <a:rPr lang="en-US" sz="1700" b="0" i="0" u="none" strike="noStrike" cap="none">
                <a:solidFill>
                  <a:srgbClr val="D67227"/>
                </a:solidFill>
                <a:latin typeface="Century Gothic"/>
                <a:ea typeface="Century Gothic"/>
                <a:cs typeface="Century Gothic"/>
                <a:sym typeface="Century Gothic"/>
              </a:rPr>
              <a:t>Intervention #1</a:t>
            </a:r>
            <a:br>
              <a:rPr lang="en-US" sz="1700" b="0" i="0" u="none" strike="noStrike" cap="none">
                <a:solidFill>
                  <a:srgbClr val="D67227"/>
                </a:solidFill>
                <a:latin typeface="Century Gothic"/>
                <a:ea typeface="Century Gothic"/>
                <a:cs typeface="Century Gothic"/>
                <a:sym typeface="Century Gothic"/>
              </a:rPr>
            </a:br>
            <a:r>
              <a:rPr lang="en-US" sz="1700" b="0" i="0" u="none" strike="noStrike" cap="none">
                <a:solidFill>
                  <a:srgbClr val="D67227"/>
                </a:solidFill>
                <a:latin typeface="Century Gothic"/>
                <a:ea typeface="Century Gothic"/>
                <a:cs typeface="Century Gothic"/>
                <a:sym typeface="Century Gothic"/>
              </a:rPr>
              <a:t>Cardiopulmonary Resuscitation (CPR)</a:t>
            </a:r>
          </a:p>
        </p:txBody>
      </p:sp>
      <p:sp>
        <p:nvSpPr>
          <p:cNvPr id="108" name="Shape 108"/>
          <p:cNvSpPr txBox="1">
            <a:spLocks noGrp="1"/>
          </p:cNvSpPr>
          <p:nvPr>
            <p:ph type="body" idx="1"/>
          </p:nvPr>
        </p:nvSpPr>
        <p:spPr>
          <a:xfrm>
            <a:off x="457200" y="1069474"/>
            <a:ext cx="3674100" cy="52806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Cardiopulmonary </a:t>
            </a:r>
            <a:r>
              <a:rPr lang="en-US" sz="1200"/>
              <a:t>r</a:t>
            </a:r>
            <a:r>
              <a:rPr lang="en-US" sz="1200" b="0" i="0" u="none" strike="noStrike" cap="none">
                <a:solidFill>
                  <a:schemeClr val="dk1"/>
                </a:solidFill>
                <a:latin typeface="Avenir"/>
                <a:ea typeface="Avenir"/>
                <a:cs typeface="Avenir"/>
                <a:sym typeface="Avenir"/>
              </a:rPr>
              <a:t>esuscitation (CPR) is a group of interventions used to try and restart the heart of an individual that has stopped beating.</a:t>
            </a: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l" rtl="0">
              <a:lnSpc>
                <a:spcPct val="14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When CPR is performed in a hospital : </a:t>
            </a:r>
          </a:p>
          <a:p>
            <a:pPr marL="0" marR="0" lvl="0" indent="0" algn="l" rtl="0">
              <a:lnSpc>
                <a:spcPct val="140000"/>
              </a:lnSpc>
              <a:spcBef>
                <a:spcPts val="240"/>
              </a:spcBef>
              <a:spcAft>
                <a:spcPts val="0"/>
              </a:spcAft>
              <a:buClr>
                <a:schemeClr val="dk1"/>
              </a:buClr>
              <a:buSzPct val="25000"/>
              <a:buFont typeface="Arial"/>
              <a:buNone/>
            </a:pPr>
            <a:endParaRPr sz="1200"/>
          </a:p>
          <a:p>
            <a:pPr marL="0" marR="0" lvl="0" indent="0" algn="l"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1</a:t>
            </a:r>
            <a:r>
              <a:rPr lang="en-US" sz="1200"/>
              <a:t>. </a:t>
            </a:r>
            <a:r>
              <a:rPr lang="en-US" sz="1200" b="0" i="0" u="none" strike="noStrike" cap="none">
                <a:solidFill>
                  <a:schemeClr val="dk1"/>
                </a:solidFill>
                <a:latin typeface="Avenir"/>
                <a:ea typeface="Avenir"/>
                <a:cs typeface="Avenir"/>
                <a:sym typeface="Avenir"/>
              </a:rPr>
              <a:t>Blood circulation is maintained by a</a:t>
            </a:r>
            <a:r>
              <a:rPr lang="en-US" sz="1200" b="1" i="0" u="none" strike="noStrike" cap="none">
                <a:solidFill>
                  <a:schemeClr val="dk1"/>
                </a:solidFill>
                <a:latin typeface="Avenir"/>
                <a:ea typeface="Avenir"/>
                <a:cs typeface="Avenir"/>
                <a:sym typeface="Avenir"/>
              </a:rPr>
              <a:t> cardiac massage</a:t>
            </a:r>
          </a:p>
          <a:p>
            <a:pPr marL="0" marR="0" lvl="0" indent="0" algn="l"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2.A tube is inserted in the mouth to assist breathing (intubation and invasive mechanical ventilation)</a:t>
            </a:r>
          </a:p>
          <a:p>
            <a:pPr marL="0" marR="0" lvl="0" indent="0" algn="l"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3. Electric shocks (defibrillation) can be used</a:t>
            </a:r>
          </a:p>
          <a:p>
            <a:pPr marL="0" marR="0" lvl="0" indent="0" algn="l"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4.Medication is administered</a:t>
            </a:r>
          </a:p>
          <a:p>
            <a:pPr marL="0" marR="0" lvl="0" indent="0" algn="l" rtl="0">
              <a:lnSpc>
                <a:spcPct val="140000"/>
              </a:lnSpc>
              <a:spcBef>
                <a:spcPts val="240"/>
              </a:spcBef>
              <a:buClr>
                <a:schemeClr val="dk1"/>
              </a:buClr>
              <a:buSzPct val="25000"/>
              <a:buFont typeface="Arial"/>
              <a:buNone/>
            </a:pPr>
            <a:endParaRPr sz="1200" b="0" i="0" u="none" strike="noStrike" cap="none">
              <a:solidFill>
                <a:schemeClr val="dk1"/>
              </a:solidFill>
              <a:latin typeface="Avenir"/>
              <a:ea typeface="Avenir"/>
              <a:cs typeface="Avenir"/>
              <a:sym typeface="Avenir"/>
            </a:endParaRPr>
          </a:p>
        </p:txBody>
      </p:sp>
      <p:sp>
        <p:nvSpPr>
          <p:cNvPr id="109" name="Shape 109"/>
          <p:cNvSpPr txBox="1">
            <a:spLocks noGrp="1"/>
          </p:cNvSpPr>
          <p:nvPr>
            <p:ph type="body" idx="4"/>
          </p:nvPr>
        </p:nvSpPr>
        <p:spPr>
          <a:xfrm>
            <a:off x="293688" y="6490119"/>
            <a:ext cx="708900" cy="365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6</a:t>
            </a:r>
          </a:p>
        </p:txBody>
      </p:sp>
      <p:sp>
        <p:nvSpPr>
          <p:cNvPr id="110" name="Shape 110"/>
          <p:cNvSpPr txBox="1">
            <a:spLocks noGrp="1"/>
          </p:cNvSpPr>
          <p:nvPr>
            <p:ph type="body" idx="5"/>
          </p:nvPr>
        </p:nvSpPr>
        <p:spPr>
          <a:xfrm>
            <a:off x="8048374" y="6489701"/>
            <a:ext cx="774600" cy="3651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7</a:t>
            </a:r>
          </a:p>
        </p:txBody>
      </p:sp>
      <p:sp>
        <p:nvSpPr>
          <p:cNvPr id="111" name="Shape 111"/>
          <p:cNvSpPr txBox="1">
            <a:spLocks noGrp="1"/>
          </p:cNvSpPr>
          <p:nvPr>
            <p:ph type="body" idx="3"/>
          </p:nvPr>
        </p:nvSpPr>
        <p:spPr>
          <a:xfrm>
            <a:off x="4817401" y="274637"/>
            <a:ext cx="4015500" cy="794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0" i="0" u="none" strike="noStrike" cap="none">
                <a:solidFill>
                  <a:srgbClr val="D67227"/>
                </a:solidFill>
                <a:latin typeface="Century Gothic"/>
                <a:ea typeface="Century Gothic"/>
                <a:cs typeface="Century Gothic"/>
                <a:sym typeface="Century Gothic"/>
              </a:rPr>
              <a:t>What are the benefits and the risks of Cardiopulmonary Resuscitation (CPR)?</a:t>
            </a:r>
          </a:p>
        </p:txBody>
      </p:sp>
      <p:pic>
        <p:nvPicPr>
          <p:cNvPr id="112" name="Shape 112" descr="C:\Users\plar1244\Desktop\jp-CARDIAC-articleLarge.jpg"/>
          <p:cNvPicPr preferRelativeResize="0"/>
          <p:nvPr/>
        </p:nvPicPr>
        <p:blipFill rotWithShape="1">
          <a:blip r:embed="rId3">
            <a:alphaModFix/>
          </a:blip>
          <a:srcRect/>
          <a:stretch/>
        </p:blipFill>
        <p:spPr>
          <a:xfrm>
            <a:off x="1053650" y="2095331"/>
            <a:ext cx="2418900" cy="1613099"/>
          </a:xfrm>
          <a:prstGeom prst="rect">
            <a:avLst/>
          </a:prstGeom>
          <a:noFill/>
          <a:ln>
            <a:noFill/>
          </a:ln>
        </p:spPr>
      </p:pic>
      <p:pic>
        <p:nvPicPr>
          <p:cNvPr id="113" name="Shape 113" descr=" Im logo coeur coul.png"/>
          <p:cNvPicPr preferRelativeResize="0"/>
          <p:nvPr/>
        </p:nvPicPr>
        <p:blipFill rotWithShape="1">
          <a:blip r:embed="rId4">
            <a:alphaModFix/>
          </a:blip>
          <a:srcRect/>
          <a:stretch/>
        </p:blipFill>
        <p:spPr>
          <a:xfrm>
            <a:off x="3262967" y="1751268"/>
            <a:ext cx="1112400" cy="1079100"/>
          </a:xfrm>
          <a:prstGeom prst="rect">
            <a:avLst/>
          </a:prstGeom>
          <a:noFill/>
          <a:ln>
            <a:noFill/>
          </a:ln>
        </p:spPr>
      </p:pic>
      <p:sp>
        <p:nvSpPr>
          <p:cNvPr id="114" name="Shape 114"/>
          <p:cNvSpPr txBox="1">
            <a:spLocks noGrp="1"/>
          </p:cNvSpPr>
          <p:nvPr>
            <p:ph type="body" idx="2"/>
          </p:nvPr>
        </p:nvSpPr>
        <p:spPr>
          <a:xfrm>
            <a:off x="4858350" y="1200099"/>
            <a:ext cx="3864900" cy="10791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If a person’s heart stops beating and nothing is done, the person dies a painless death. If CPR is attempted, the individual has </a:t>
            </a:r>
            <a:r>
              <a:rPr lang="en-US" sz="1200"/>
              <a:t>between </a:t>
            </a:r>
            <a:r>
              <a:rPr lang="en-US" sz="1200" b="0" i="0" u="none" strike="noStrike" cap="none">
                <a:solidFill>
                  <a:schemeClr val="dk1"/>
                </a:solidFill>
                <a:latin typeface="Avenir"/>
                <a:ea typeface="Avenir"/>
                <a:cs typeface="Avenir"/>
                <a:sym typeface="Avenir"/>
              </a:rPr>
              <a:t> 0</a:t>
            </a:r>
            <a:r>
              <a:rPr lang="en-US" sz="1200"/>
              <a:t> to </a:t>
            </a:r>
            <a:r>
              <a:rPr lang="en-US" sz="1200" b="0" i="0" u="none" strike="noStrike" cap="none">
                <a:solidFill>
                  <a:schemeClr val="dk1"/>
                </a:solidFill>
                <a:latin typeface="Avenir"/>
                <a:ea typeface="Avenir"/>
                <a:cs typeface="Avenir"/>
                <a:sym typeface="Avenir"/>
              </a:rPr>
              <a:t>30% chance of survival, depending on their medical condition₁.</a:t>
            </a:r>
          </a:p>
          <a:p>
            <a:pPr marL="0" marR="0" lvl="0" indent="0" algn="l" rtl="0">
              <a:lnSpc>
                <a:spcPct val="120000"/>
              </a:lnSpc>
              <a:spcBef>
                <a:spcPts val="240"/>
              </a:spcBef>
              <a:buClr>
                <a:schemeClr val="dk1"/>
              </a:buClr>
              <a:buSzPct val="25000"/>
              <a:buFont typeface="Arial"/>
              <a:buNone/>
            </a:pPr>
            <a:endParaRPr sz="1200" b="0" i="0" u="none" strike="noStrike" cap="none">
              <a:solidFill>
                <a:schemeClr val="dk1"/>
              </a:solidFill>
              <a:latin typeface="Avenir"/>
              <a:ea typeface="Avenir"/>
              <a:cs typeface="Avenir"/>
              <a:sym typeface="Avenir"/>
            </a:endParaRPr>
          </a:p>
        </p:txBody>
      </p:sp>
      <p:sp>
        <p:nvSpPr>
          <p:cNvPr id="115" name="Shape 115"/>
          <p:cNvSpPr/>
          <p:nvPr/>
        </p:nvSpPr>
        <p:spPr>
          <a:xfrm>
            <a:off x="4858337" y="4520503"/>
            <a:ext cx="2894700" cy="9786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en-US" sz="1200">
                <a:solidFill>
                  <a:schemeClr val="dk1"/>
                </a:solidFill>
                <a:latin typeface="Avenir"/>
                <a:ea typeface="Avenir"/>
                <a:cs typeface="Avenir"/>
                <a:sym typeface="Avenir"/>
              </a:rPr>
              <a:t>Your physician will be able to explain your chance of survival and your anticipated level of independence following CPR. </a:t>
            </a:r>
          </a:p>
        </p:txBody>
      </p:sp>
      <p:sp>
        <p:nvSpPr>
          <p:cNvPr id="116" name="Shape 116"/>
          <p:cNvSpPr txBox="1"/>
          <p:nvPr/>
        </p:nvSpPr>
        <p:spPr>
          <a:xfrm>
            <a:off x="4893837" y="5764796"/>
            <a:ext cx="3826799" cy="230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aseline="30000">
                <a:solidFill>
                  <a:schemeClr val="dk1"/>
                </a:solidFill>
                <a:latin typeface="Avenir"/>
                <a:ea typeface="Avenir"/>
                <a:cs typeface="Avenir"/>
                <a:sym typeface="Avenir"/>
              </a:rPr>
              <a:t>1 </a:t>
            </a:r>
            <a:r>
              <a:rPr lang="en-US" sz="900">
                <a:solidFill>
                  <a:schemeClr val="dk1"/>
                </a:solidFill>
                <a:latin typeface="Avenir"/>
                <a:ea typeface="Avenir"/>
                <a:cs typeface="Avenir"/>
                <a:sym typeface="Avenir"/>
              </a:rPr>
              <a:t>Ebell </a:t>
            </a:r>
            <a:r>
              <a:rPr lang="en-US" sz="900" i="1">
                <a:solidFill>
                  <a:schemeClr val="dk1"/>
                </a:solidFill>
                <a:latin typeface="Avenir"/>
                <a:ea typeface="Avenir"/>
                <a:cs typeface="Avenir"/>
                <a:sym typeface="Avenir"/>
              </a:rPr>
              <a:t>et al.</a:t>
            </a:r>
            <a:r>
              <a:rPr lang="en-US" sz="900">
                <a:solidFill>
                  <a:schemeClr val="dk1"/>
                </a:solidFill>
                <a:latin typeface="Avenir"/>
                <a:ea typeface="Avenir"/>
                <a:cs typeface="Avenir"/>
                <a:sym typeface="Avenir"/>
              </a:rPr>
              <a:t>, 2014 et Canadian Researchers at the End-of-Life Network</a:t>
            </a:r>
          </a:p>
        </p:txBody>
      </p:sp>
      <p:pic>
        <p:nvPicPr>
          <p:cNvPr id="117" name="Shape 117" descr=" Im dialog.png"/>
          <p:cNvPicPr preferRelativeResize="0"/>
          <p:nvPr/>
        </p:nvPicPr>
        <p:blipFill rotWithShape="1">
          <a:blip r:embed="rId5">
            <a:alphaModFix/>
          </a:blip>
          <a:srcRect/>
          <a:stretch/>
        </p:blipFill>
        <p:spPr>
          <a:xfrm>
            <a:off x="7919625" y="4542246"/>
            <a:ext cx="655200" cy="475500"/>
          </a:xfrm>
          <a:prstGeom prst="rect">
            <a:avLst/>
          </a:prstGeom>
          <a:noFill/>
          <a:ln>
            <a:noFill/>
          </a:ln>
        </p:spPr>
      </p:pic>
      <p:cxnSp>
        <p:nvCxnSpPr>
          <p:cNvPr id="118" name="Shape 118"/>
          <p:cNvCxnSpPr/>
          <p:nvPr/>
        </p:nvCxnSpPr>
        <p:spPr>
          <a:xfrm>
            <a:off x="4948296" y="5743683"/>
            <a:ext cx="3641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119" name="Shape 119"/>
          <p:cNvGraphicFramePr/>
          <p:nvPr/>
        </p:nvGraphicFramePr>
        <p:xfrm>
          <a:off x="4864425" y="2485950"/>
          <a:ext cx="3736700" cy="1801270"/>
        </p:xfrm>
        <a:graphic>
          <a:graphicData uri="http://schemas.openxmlformats.org/drawingml/2006/table">
            <a:tbl>
              <a:tblPr>
                <a:noFill/>
                <a:tableStyleId>{D8DB5A57-5D81-45D4-8B74-F458254E41CA}</a:tableStyleId>
              </a:tblPr>
              <a:tblGrid>
                <a:gridCol w="1982375"/>
                <a:gridCol w="1754325"/>
              </a:tblGrid>
              <a:tr h="443450">
                <a:tc>
                  <a:txBody>
                    <a:bodyPr/>
                    <a:lstStyle/>
                    <a:p>
                      <a:pPr lvl="0" algn="ctr" rtl="0">
                        <a:spcBef>
                          <a:spcPts val="0"/>
                        </a:spcBef>
                        <a:buClr>
                          <a:srgbClr val="000000"/>
                        </a:buClr>
                        <a:buSzPct val="25000"/>
                        <a:buFont typeface="Arial"/>
                        <a:buNone/>
                      </a:pPr>
                      <a:r>
                        <a:rPr lang="en-US" sz="1200" b="1">
                          <a:solidFill>
                            <a:srgbClr val="292934"/>
                          </a:solidFill>
                          <a:latin typeface="Avenir"/>
                          <a:ea typeface="Avenir"/>
                          <a:cs typeface="Avenir"/>
                          <a:sym typeface="Avenir"/>
                        </a:rPr>
                        <a:t>BENEFITS</a:t>
                      </a:r>
                    </a:p>
                  </a:txBody>
                  <a:tcPr marL="91425" marR="91425" marT="91425" marB="91425"/>
                </a:tc>
                <a:tc>
                  <a:txBody>
                    <a:bodyPr/>
                    <a:lstStyle/>
                    <a:p>
                      <a:pPr lvl="0" algn="ctr" rtl="0">
                        <a:spcBef>
                          <a:spcPts val="0"/>
                        </a:spcBef>
                        <a:buNone/>
                      </a:pPr>
                      <a:r>
                        <a:rPr lang="en-US" sz="1200" b="1">
                          <a:solidFill>
                            <a:srgbClr val="292934"/>
                          </a:solidFill>
                          <a:latin typeface="Avenir"/>
                          <a:ea typeface="Avenir"/>
                          <a:cs typeface="Avenir"/>
                          <a:sym typeface="Avenir"/>
                        </a:rPr>
                        <a:t>RISKS</a:t>
                      </a:r>
                    </a:p>
                  </a:txBody>
                  <a:tcPr marL="91425" marR="91425" marT="91425" marB="91425"/>
                </a:tc>
              </a:tr>
              <a:tr h="443450">
                <a:tc>
                  <a:txBody>
                    <a:bodyPr/>
                    <a:lstStyle/>
                    <a:p>
                      <a:pPr lvl="0" rtl="0">
                        <a:spcBef>
                          <a:spcPts val="0"/>
                        </a:spcBef>
                        <a:buClr>
                          <a:srgbClr val="000000"/>
                        </a:buClr>
                        <a:buSzPct val="25000"/>
                        <a:buFont typeface="Arial"/>
                        <a:buNone/>
                      </a:pPr>
                      <a:r>
                        <a:rPr lang="en-US" sz="1200">
                          <a:solidFill>
                            <a:srgbClr val="292934"/>
                          </a:solidFill>
                          <a:latin typeface="Avenir"/>
                          <a:ea typeface="Avenir"/>
                          <a:cs typeface="Avenir"/>
                          <a:sym typeface="Avenir"/>
                        </a:rPr>
                        <a:t>Can avoid a sudden death</a:t>
                      </a:r>
                    </a:p>
                  </a:txBody>
                  <a:tcPr marL="91425" marR="91425" marT="91425" marB="91425"/>
                </a:tc>
                <a:tc>
                  <a:txBody>
                    <a:bodyPr/>
                    <a:lstStyle/>
                    <a:p>
                      <a:pPr lvl="0" algn="l" rtl="0">
                        <a:spcBef>
                          <a:spcPts val="0"/>
                        </a:spcBef>
                        <a:buClr>
                          <a:srgbClr val="000000"/>
                        </a:buClr>
                        <a:buSzPct val="25000"/>
                        <a:buFont typeface="Arial"/>
                        <a:buNone/>
                      </a:pPr>
                      <a:r>
                        <a:rPr lang="en-US" sz="1200">
                          <a:solidFill>
                            <a:srgbClr val="292934"/>
                          </a:solidFill>
                          <a:latin typeface="Avenir"/>
                          <a:ea typeface="Avenir"/>
                          <a:cs typeface="Avenir"/>
                          <a:sym typeface="Avenir"/>
                        </a:rPr>
                        <a:t>Brain injury</a:t>
                      </a:r>
                    </a:p>
                  </a:txBody>
                  <a:tcPr marL="91425" marR="91425" marT="91425" marB="91425"/>
                </a:tc>
              </a:tr>
              <a:tr h="443450">
                <a:tc>
                  <a:txBody>
                    <a:bodyPr/>
                    <a:lstStyle/>
                    <a:p>
                      <a:pPr marL="0" marR="0" lvl="0" indent="0" rtl="0">
                        <a:lnSpc>
                          <a:spcPct val="100000"/>
                        </a:lnSpc>
                        <a:spcBef>
                          <a:spcPts val="0"/>
                        </a:spcBef>
                        <a:spcAft>
                          <a:spcPts val="0"/>
                        </a:spcAft>
                        <a:buClr>
                          <a:srgbClr val="000000"/>
                        </a:buClr>
                        <a:buSzPct val="25000"/>
                        <a:buFont typeface="Arial"/>
                        <a:buNone/>
                      </a:pPr>
                      <a:r>
                        <a:rPr lang="en-US" sz="1200">
                          <a:solidFill>
                            <a:srgbClr val="292934"/>
                          </a:solidFill>
                          <a:latin typeface="Avenir"/>
                          <a:ea typeface="Avenir"/>
                          <a:cs typeface="Avenir"/>
                          <a:sym typeface="Avenir"/>
                        </a:rPr>
                        <a:t>Can possible regain former level of independence and leave the hospital</a:t>
                      </a:r>
                    </a:p>
                  </a:txBody>
                  <a:tcPr marL="91425" marR="91425" marT="91425" marB="91425"/>
                </a:tc>
                <a:tc>
                  <a:txBody>
                    <a:bodyPr/>
                    <a:lstStyle/>
                    <a:p>
                      <a:pPr lvl="0" algn="l" rtl="0">
                        <a:spcBef>
                          <a:spcPts val="600"/>
                        </a:spcBef>
                        <a:buClr>
                          <a:srgbClr val="000000"/>
                        </a:buClr>
                        <a:buSzPct val="25000"/>
                        <a:buFont typeface="Arial"/>
                        <a:buNone/>
                      </a:pPr>
                      <a:r>
                        <a:rPr lang="en-US" sz="1200">
                          <a:solidFill>
                            <a:srgbClr val="292934"/>
                          </a:solidFill>
                          <a:latin typeface="Avenir"/>
                          <a:ea typeface="Avenir"/>
                          <a:cs typeface="Avenir"/>
                          <a:sym typeface="Avenir"/>
                        </a:rPr>
                        <a:t>Fractured ribs</a:t>
                      </a:r>
                    </a:p>
                  </a:txBody>
                  <a:tcPr marL="91425" marR="91425" marT="91425" marB="91425"/>
                </a:tc>
              </a:tr>
            </a:tbl>
          </a:graphicData>
        </a:graphic>
      </p:graphicFrame>
    </p:spTree>
  </p:cSld>
  <p:clrMapOvr>
    <a:masterClrMapping/>
  </p:clrMapOvr>
</p:sld>
</file>

<file path=ppt/theme/theme1.xml><?xml version="1.0" encoding="utf-8"?>
<a:theme xmlns:a="http://schemas.openxmlformats.org/drawingml/2006/main" name="Theme Deplian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Affichage à l'écran (4:3)</PresentationFormat>
  <Paragraphs>155</Paragraphs>
  <Slides>6</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Avenir</vt:lpstr>
      <vt:lpstr>Century Gothic</vt:lpstr>
      <vt:lpstr>Theme Depliant</vt:lpstr>
      <vt:lpstr>Patient Decision Aid for Cardiopulmonary resuscitation and invasive mechanical ventilation</vt:lpstr>
      <vt:lpstr>Introduction</vt:lpstr>
      <vt:lpstr>Summary</vt:lpstr>
      <vt:lpstr>Présentation PowerPoint</vt:lpstr>
      <vt:lpstr>Intervention #2 Invasive Mechanical Ventilation</vt:lpstr>
      <vt:lpstr>Intervention #1 Cardiopulmonary Resuscitation (CPR)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Decision Aid for Cardiopulmonary resuscitation and invasive mechanical ventilation</dc:title>
  <dc:creator>Ariane Plaisance</dc:creator>
  <cp:lastModifiedBy>Ariane Plaisance</cp:lastModifiedBy>
  <cp:revision>1</cp:revision>
  <dcterms:modified xsi:type="dcterms:W3CDTF">2017-02-21T20:06:13Z</dcterms:modified>
</cp:coreProperties>
</file>