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0" r:id="rId1"/>
  </p:sldMasterIdLst>
  <p:notesMasterIdLst>
    <p:notesMasterId r:id="rId8"/>
  </p:notesMasterIdLst>
  <p:sldIdLst>
    <p:sldId id="256" r:id="rId2"/>
    <p:sldId id="257" r:id="rId3"/>
    <p:sldId id="258" r:id="rId4"/>
    <p:sldId id="259" r:id="rId5"/>
    <p:sldId id="260" r:id="rId6"/>
    <p:sldId id="261" r:id="rId7"/>
  </p:sldIdLst>
  <p:sldSz cx="9144000" cy="6858000" type="screen4x3"/>
  <p:notesSz cx="7010400" cy="9296400"/>
  <p:embeddedFontLst>
    <p:embeddedFont>
      <p:font typeface="Century Gothic" panose="020B0502020202020204" pitchFamily="34" charset="0"/>
      <p:regular r:id="rId9"/>
      <p:bold r:id="rId10"/>
      <p:italic r:id="rId11"/>
      <p:boldItalic r:id="rId1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6E8DCF2E-3617-4236-96FD-E53478347999}">
  <a:tblStyle styleId="{6E8DCF2E-3617-4236-96FD-E53478347999}" styleName="Table_0">
    <a:wholeTbl>
      <a:tcTxStyle b="off" i="off">
        <a:font>
          <a:latin typeface="Century Gothic"/>
          <a:ea typeface="Century Gothic"/>
          <a:cs typeface="Century Gothic"/>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dk1"/>
              </a:solidFill>
              <a:prstDash val="solid"/>
              <a:round/>
              <a:headEnd type="none" w="med" len="med"/>
              <a:tailEnd type="none" w="med" len="med"/>
            </a:ln>
          </a:top>
          <a:bottom>
            <a:ln w="12700" cap="flat" cmpd="sng">
              <a:solidFill>
                <a:schemeClr val="dk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dk1">
              <a:alpha val="20000"/>
            </a:schemeClr>
          </a:solidFill>
        </a:fill>
      </a:tcStyle>
    </a:band1H>
    <a:band1V>
      <a:tcStyle>
        <a:tcBdr/>
        <a:fill>
          <a:solidFill>
            <a:schemeClr val="dk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dk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dk1"/>
              </a:solidFill>
              <a:prstDash val="solid"/>
              <a:round/>
              <a:headEnd type="none" w="med" len="med"/>
              <a:tailEnd type="none" w="med" len="med"/>
            </a:ln>
          </a:bottom>
        </a:tcBdr>
        <a:fill>
          <a:solidFill>
            <a:srgbClr val="FFFFFF">
              <a:alpha val="0"/>
            </a:srgbClr>
          </a:solidFill>
        </a:fill>
      </a:tcStyle>
    </a:firstRow>
  </a:tblStyle>
  <a:tblStyle styleId="{30ECF3D3-9918-4413-9393-65E774D4D883}" styleName="Table_1">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5" d="100"/>
          <a:sy n="75" d="100"/>
        </p:scale>
        <p:origin x="-1224"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68625" y="697225"/>
            <a:ext cx="4673825"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701025" y="4415775"/>
            <a:ext cx="5608299" cy="4183374"/>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1335418558"/>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
        <p:cNvGrpSpPr/>
        <p:nvPr/>
      </p:nvGrpSpPr>
      <p:grpSpPr>
        <a:xfrm>
          <a:off x="0" y="0"/>
          <a:ext cx="0" cy="0"/>
          <a:chOff x="0" y="0"/>
          <a:chExt cx="0" cy="0"/>
        </a:xfrm>
      </p:grpSpPr>
      <p:sp>
        <p:nvSpPr>
          <p:cNvPr id="19" name="Shape 19"/>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0" name="Shape 2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
        <p:cNvGrpSpPr/>
        <p:nvPr/>
      </p:nvGrpSpPr>
      <p:grpSpPr>
        <a:xfrm>
          <a:off x="0" y="0"/>
          <a:ext cx="0" cy="0"/>
          <a:chOff x="0" y="0"/>
          <a:chExt cx="0" cy="0"/>
        </a:xfrm>
      </p:grpSpPr>
      <p:sp>
        <p:nvSpPr>
          <p:cNvPr id="30" name="Shape 30"/>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1" name="Shape 3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Shape 44"/>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5" name="Shape 45"/>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txBox="1">
            <a:spLocks noGrp="1"/>
          </p:cNvSpPr>
          <p:nvPr>
            <p:ph type="body" idx="1"/>
          </p:nvPr>
        </p:nvSpPr>
        <p:spPr>
          <a:xfrm>
            <a:off x="701025" y="4415775"/>
            <a:ext cx="5608299" cy="418337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71" name="Shape 7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txBox="1">
            <a:spLocks noGrp="1"/>
          </p:cNvSpPr>
          <p:nvPr>
            <p:ph type="body" idx="1"/>
          </p:nvPr>
        </p:nvSpPr>
        <p:spPr>
          <a:xfrm>
            <a:off x="701025" y="4415775"/>
            <a:ext cx="5608200" cy="41835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85" name="Shape 85"/>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txBox="1">
            <a:spLocks noGrp="1"/>
          </p:cNvSpPr>
          <p:nvPr>
            <p:ph type="body" idx="1"/>
          </p:nvPr>
        </p:nvSpPr>
        <p:spPr>
          <a:xfrm>
            <a:off x="701025" y="4415775"/>
            <a:ext cx="5608200" cy="41835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105" name="Shape 105"/>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p:bg>
      <p:bgPr>
        <a:blipFill rotWithShape="1">
          <a:blip r:embed="rId2">
            <a:alphaModFix/>
          </a:blip>
          <a:stretch>
            <a:fillRect/>
          </a:stretch>
        </a:blipFill>
        <a:effectLst/>
      </p:bgPr>
    </p:bg>
    <p:spTree>
      <p:nvGrpSpPr>
        <p:cNvPr id="1" name="Shape 6"/>
        <p:cNvGrpSpPr/>
        <p:nvPr/>
      </p:nvGrpSpPr>
      <p:grpSpPr>
        <a:xfrm>
          <a:off x="0" y="0"/>
          <a:ext cx="0" cy="0"/>
          <a:chOff x="0" y="0"/>
          <a:chExt cx="0" cy="0"/>
        </a:xfrm>
      </p:grpSpPr>
      <p:sp>
        <p:nvSpPr>
          <p:cNvPr id="7" name="Shape 7"/>
          <p:cNvSpPr txBox="1">
            <a:spLocks noGrp="1"/>
          </p:cNvSpPr>
          <p:nvPr>
            <p:ph type="ctrTitle"/>
          </p:nvPr>
        </p:nvSpPr>
        <p:spPr>
          <a:xfrm>
            <a:off x="4973051" y="3600451"/>
            <a:ext cx="3713747" cy="982244"/>
          </a:xfrm>
          <a:prstGeom prst="rect">
            <a:avLst/>
          </a:prstGeom>
          <a:noFill/>
          <a:ln>
            <a:noFill/>
          </a:ln>
        </p:spPr>
        <p:txBody>
          <a:bodyPr lIns="91425" tIns="91425" rIns="91425" bIns="91425" anchor="t" anchorCtr="0"/>
          <a:lstStyle>
            <a:lvl1pPr marL="0" marR="0" lvl="0" indent="0" algn="l" rtl="0">
              <a:spcBef>
                <a:spcPts val="0"/>
              </a:spcBef>
              <a:buClr>
                <a:srgbClr val="6A3626"/>
              </a:buClr>
              <a:buFont typeface="Century Gothic"/>
              <a:buNone/>
              <a:defRPr sz="2200" b="1" i="0" u="none" strike="noStrike" cap="none">
                <a:solidFill>
                  <a:srgbClr val="6A3626"/>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 name="Shape 8"/>
          <p:cNvSpPr txBox="1">
            <a:spLocks noGrp="1"/>
          </p:cNvSpPr>
          <p:nvPr>
            <p:ph type="subTitle" idx="1"/>
          </p:nvPr>
        </p:nvSpPr>
        <p:spPr>
          <a:xfrm>
            <a:off x="6122737" y="5494423"/>
            <a:ext cx="2564063" cy="788736"/>
          </a:xfrm>
          <a:prstGeom prst="rect">
            <a:avLst/>
          </a:prstGeom>
          <a:noFill/>
          <a:ln>
            <a:noFill/>
          </a:ln>
        </p:spPr>
        <p:txBody>
          <a:bodyPr lIns="91425" tIns="91425" rIns="91425" bIns="91425" anchor="t" anchorCtr="0"/>
          <a:lstStyle>
            <a:lvl1pPr marL="0" marR="0" lvl="0" indent="0" algn="r" rtl="0">
              <a:lnSpc>
                <a:spcPct val="142857"/>
              </a:lnSpc>
              <a:spcBef>
                <a:spcPts val="0"/>
              </a:spcBef>
              <a:buClr>
                <a:srgbClr val="BD4B23"/>
              </a:buClr>
              <a:buFont typeface="Arial"/>
              <a:buNone/>
              <a:defRPr sz="1400" b="0" i="0" u="none" strike="noStrike" cap="none">
                <a:solidFill>
                  <a:srgbClr val="BD4B23"/>
                </a:solidFill>
                <a:latin typeface="Century Gothic"/>
                <a:ea typeface="Century Gothic"/>
                <a:cs typeface="Century Gothic"/>
                <a:sym typeface="Century Gothic"/>
              </a:defRPr>
            </a:lvl1pPr>
            <a:lvl2pPr marL="457200" marR="0" lvl="1" indent="0" algn="ctr" rtl="0">
              <a:spcBef>
                <a:spcPts val="560"/>
              </a:spcBef>
              <a:buClr>
                <a:srgbClr val="8B8B8D"/>
              </a:buClr>
              <a:buFont typeface="Arial"/>
              <a:buNone/>
              <a:defRPr sz="2800" b="0" i="0" u="none" strike="noStrike" cap="none">
                <a:solidFill>
                  <a:srgbClr val="8B8B8D"/>
                </a:solidFill>
                <a:latin typeface="Century Gothic"/>
                <a:ea typeface="Century Gothic"/>
                <a:cs typeface="Century Gothic"/>
                <a:sym typeface="Century Gothic"/>
              </a:defRPr>
            </a:lvl2pPr>
            <a:lvl3pPr marL="914400" marR="0" lvl="2" indent="0" algn="ctr" rtl="0">
              <a:spcBef>
                <a:spcPts val="480"/>
              </a:spcBef>
              <a:buClr>
                <a:srgbClr val="8B8B8D"/>
              </a:buClr>
              <a:buFont typeface="Arial"/>
              <a:buNone/>
              <a:defRPr sz="2400" b="0" i="0" u="none" strike="noStrike" cap="none">
                <a:solidFill>
                  <a:srgbClr val="8B8B8D"/>
                </a:solidFill>
                <a:latin typeface="Century Gothic"/>
                <a:ea typeface="Century Gothic"/>
                <a:cs typeface="Century Gothic"/>
                <a:sym typeface="Century Gothic"/>
              </a:defRPr>
            </a:lvl3pPr>
            <a:lvl4pPr marL="1371600" marR="0" lvl="3" indent="0" algn="ctr" rtl="0">
              <a:spcBef>
                <a:spcPts val="400"/>
              </a:spcBef>
              <a:buClr>
                <a:srgbClr val="8B8B8D"/>
              </a:buClr>
              <a:buFont typeface="Arial"/>
              <a:buNone/>
              <a:defRPr sz="2000" b="0" i="0" u="none" strike="noStrike" cap="none">
                <a:solidFill>
                  <a:srgbClr val="8B8B8D"/>
                </a:solidFill>
                <a:latin typeface="Century Gothic"/>
                <a:ea typeface="Century Gothic"/>
                <a:cs typeface="Century Gothic"/>
                <a:sym typeface="Century Gothic"/>
              </a:defRPr>
            </a:lvl4pPr>
            <a:lvl5pPr marL="1828800" marR="0" lvl="4" indent="0" algn="ctr" rtl="0">
              <a:spcBef>
                <a:spcPts val="400"/>
              </a:spcBef>
              <a:buClr>
                <a:srgbClr val="8B8B8D"/>
              </a:buClr>
              <a:buFont typeface="Arial"/>
              <a:buNone/>
              <a:defRPr sz="2000" b="0" i="0" u="none" strike="noStrike" cap="none">
                <a:solidFill>
                  <a:srgbClr val="8B8B8D"/>
                </a:solidFill>
                <a:latin typeface="Century Gothic"/>
                <a:ea typeface="Century Gothic"/>
                <a:cs typeface="Century Gothic"/>
                <a:sym typeface="Century Gothic"/>
              </a:defRPr>
            </a:lvl5pPr>
            <a:lvl6pPr marL="2286000" marR="0" lvl="5" indent="0" algn="ctr" rtl="0">
              <a:spcBef>
                <a:spcPts val="400"/>
              </a:spcBef>
              <a:buClr>
                <a:srgbClr val="8B8B8D"/>
              </a:buClr>
              <a:buFont typeface="Arial"/>
              <a:buNone/>
              <a:defRPr sz="2000" b="0" i="0" u="none" strike="noStrike" cap="none">
                <a:solidFill>
                  <a:srgbClr val="8B8B8D"/>
                </a:solidFill>
                <a:latin typeface="Century Gothic"/>
                <a:ea typeface="Century Gothic"/>
                <a:cs typeface="Century Gothic"/>
                <a:sym typeface="Century Gothic"/>
              </a:defRPr>
            </a:lvl6pPr>
            <a:lvl7pPr marL="2743200" marR="0" lvl="6" indent="0" algn="ctr" rtl="0">
              <a:spcBef>
                <a:spcPts val="400"/>
              </a:spcBef>
              <a:buClr>
                <a:srgbClr val="8B8B8D"/>
              </a:buClr>
              <a:buFont typeface="Arial"/>
              <a:buNone/>
              <a:defRPr sz="2000" b="0" i="0" u="none" strike="noStrike" cap="none">
                <a:solidFill>
                  <a:srgbClr val="8B8B8D"/>
                </a:solidFill>
                <a:latin typeface="Century Gothic"/>
                <a:ea typeface="Century Gothic"/>
                <a:cs typeface="Century Gothic"/>
                <a:sym typeface="Century Gothic"/>
              </a:defRPr>
            </a:lvl7pPr>
            <a:lvl8pPr marL="3200400" marR="0" lvl="7" indent="0" algn="ctr" rtl="0">
              <a:spcBef>
                <a:spcPts val="400"/>
              </a:spcBef>
              <a:buClr>
                <a:srgbClr val="8B8B8D"/>
              </a:buClr>
              <a:buFont typeface="Arial"/>
              <a:buNone/>
              <a:defRPr sz="2000" b="0" i="0" u="none" strike="noStrike" cap="none">
                <a:solidFill>
                  <a:srgbClr val="8B8B8D"/>
                </a:solidFill>
                <a:latin typeface="Century Gothic"/>
                <a:ea typeface="Century Gothic"/>
                <a:cs typeface="Century Gothic"/>
                <a:sym typeface="Century Gothic"/>
              </a:defRPr>
            </a:lvl8pPr>
            <a:lvl9pPr marL="3657600" marR="0" lvl="8" indent="0" algn="ctr" rtl="0">
              <a:spcBef>
                <a:spcPts val="400"/>
              </a:spcBef>
              <a:buClr>
                <a:srgbClr val="8B8B8D"/>
              </a:buClr>
              <a:buFont typeface="Arial"/>
              <a:buNone/>
              <a:defRPr sz="2000" b="0" i="0" u="none" strike="noStrike" cap="none">
                <a:solidFill>
                  <a:srgbClr val="8B8B8D"/>
                </a:solidFill>
                <a:latin typeface="Century Gothic"/>
                <a:ea typeface="Century Gothic"/>
                <a:cs typeface="Century Gothic"/>
                <a:sym typeface="Century Gothic"/>
              </a:defRPr>
            </a:lvl9pPr>
          </a:lstStyle>
          <a:p>
            <a:endParaRPr/>
          </a:p>
        </p:txBody>
      </p:sp>
      <p:sp>
        <p:nvSpPr>
          <p:cNvPr id="9" name="Shape 9"/>
          <p:cNvSpPr txBox="1">
            <a:spLocks noGrp="1"/>
          </p:cNvSpPr>
          <p:nvPr>
            <p:ph type="body" idx="2"/>
          </p:nvPr>
        </p:nvSpPr>
        <p:spPr>
          <a:xfrm>
            <a:off x="1497012" y="393702"/>
            <a:ext cx="2757486" cy="3389312"/>
          </a:xfrm>
          <a:prstGeom prst="rect">
            <a:avLst/>
          </a:prstGeom>
          <a:noFill/>
          <a:ln>
            <a:noFill/>
          </a:ln>
        </p:spPr>
        <p:txBody>
          <a:bodyPr lIns="91425" tIns="91425" rIns="91425" bIns="91425" anchor="t" anchorCtr="0"/>
          <a:lstStyle>
            <a:lvl1pPr marL="0" marR="0" lvl="0" indent="0" algn="r" rtl="0">
              <a:lnSpc>
                <a:spcPct val="120000"/>
              </a:lnSpc>
              <a:spcBef>
                <a:spcPts val="280"/>
              </a:spcBef>
              <a:buClr>
                <a:srgbClr val="BD4B23"/>
              </a:buClr>
              <a:buFont typeface="Arial"/>
              <a:buNone/>
              <a:defRPr sz="1400" b="0" i="0" u="none" strike="noStrike" cap="none">
                <a:solidFill>
                  <a:srgbClr val="BD4B23"/>
                </a:solidFill>
                <a:latin typeface="Century Gothic"/>
                <a:ea typeface="Century Gothic"/>
                <a:cs typeface="Century Gothic"/>
                <a:sym typeface="Century Gothic"/>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entury Gothic"/>
                <a:ea typeface="Century Gothic"/>
                <a:cs typeface="Century Gothic"/>
                <a:sym typeface="Century Gothic"/>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entury Gothic"/>
                <a:ea typeface="Century Gothic"/>
                <a:cs typeface="Century Gothic"/>
                <a:sym typeface="Century Gothic"/>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entury Gothic"/>
                <a:ea typeface="Century Gothic"/>
                <a:cs typeface="Century Gothic"/>
                <a:sym typeface="Century Gothic"/>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entury Gothic"/>
                <a:ea typeface="Century Gothic"/>
                <a:cs typeface="Century Gothic"/>
                <a:sym typeface="Century Gothic"/>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entury Gothic"/>
                <a:ea typeface="Century Gothic"/>
                <a:cs typeface="Century Gothic"/>
                <a:sym typeface="Century Gothic"/>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entury Gothic"/>
                <a:ea typeface="Century Gothic"/>
                <a:cs typeface="Century Gothic"/>
                <a:sym typeface="Century Gothic"/>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entury Gothic"/>
                <a:ea typeface="Century Gothic"/>
                <a:cs typeface="Century Gothic"/>
                <a:sym typeface="Century Gothic"/>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entury Gothic"/>
                <a:ea typeface="Century Gothic"/>
                <a:cs typeface="Century Gothic"/>
                <a:sym typeface="Century Gothic"/>
              </a:defRPr>
            </a:lvl9pPr>
          </a:lstStyle>
          <a:p>
            <a:endParaRPr/>
          </a:p>
        </p:txBody>
      </p:sp>
      <p:sp>
        <p:nvSpPr>
          <p:cNvPr id="10" name="Shape 10"/>
          <p:cNvSpPr txBox="1">
            <a:spLocks noGrp="1"/>
          </p:cNvSpPr>
          <p:nvPr>
            <p:ph type="body" idx="3"/>
          </p:nvPr>
        </p:nvSpPr>
        <p:spPr>
          <a:xfrm>
            <a:off x="2753896" y="6029325"/>
            <a:ext cx="1500604" cy="547097"/>
          </a:xfrm>
          <a:prstGeom prst="rect">
            <a:avLst/>
          </a:prstGeom>
          <a:noFill/>
          <a:ln>
            <a:noFill/>
          </a:ln>
        </p:spPr>
        <p:txBody>
          <a:bodyPr lIns="91425" tIns="91425" rIns="91425" bIns="91425" anchor="t" anchorCtr="0"/>
          <a:lstStyle>
            <a:lvl1pPr marL="0" marR="0" lvl="0" indent="0" algn="l" rtl="0">
              <a:spcBef>
                <a:spcPts val="640"/>
              </a:spcBef>
              <a:buClr>
                <a:schemeClr val="dk1"/>
              </a:buClr>
              <a:buFont typeface="Arial"/>
              <a:buNone/>
              <a:defRPr sz="3200" b="0" i="0" u="none" strike="noStrike" cap="none">
                <a:solidFill>
                  <a:schemeClr val="dk1"/>
                </a:solidFill>
                <a:latin typeface="Century Gothic"/>
                <a:ea typeface="Century Gothic"/>
                <a:cs typeface="Century Gothic"/>
                <a:sym typeface="Century Gothic"/>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entury Gothic"/>
                <a:ea typeface="Century Gothic"/>
                <a:cs typeface="Century Gothic"/>
                <a:sym typeface="Century Gothic"/>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entury Gothic"/>
                <a:ea typeface="Century Gothic"/>
                <a:cs typeface="Century Gothic"/>
                <a:sym typeface="Century Gothic"/>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entury Gothic"/>
                <a:ea typeface="Century Gothic"/>
                <a:cs typeface="Century Gothic"/>
                <a:sym typeface="Century Gothic"/>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entury Gothic"/>
                <a:ea typeface="Century Gothic"/>
                <a:cs typeface="Century Gothic"/>
                <a:sym typeface="Century Gothic"/>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entury Gothic"/>
                <a:ea typeface="Century Gothic"/>
                <a:cs typeface="Century Gothic"/>
                <a:sym typeface="Century Gothic"/>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entury Gothic"/>
                <a:ea typeface="Century Gothic"/>
                <a:cs typeface="Century Gothic"/>
                <a:sym typeface="Century Gothic"/>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entury Gothic"/>
                <a:ea typeface="Century Gothic"/>
                <a:cs typeface="Century Gothic"/>
                <a:sym typeface="Century Gothic"/>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entury Gothic"/>
                <a:ea typeface="Century Gothic"/>
                <a:cs typeface="Century Gothic"/>
                <a:sym typeface="Century Gothic"/>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Two Content">
    <p:spTree>
      <p:nvGrpSpPr>
        <p:cNvPr id="1" name="Shape 11"/>
        <p:cNvGrpSpPr/>
        <p:nvPr/>
      </p:nvGrpSpPr>
      <p:grpSpPr>
        <a:xfrm>
          <a:off x="0" y="0"/>
          <a:ext cx="0" cy="0"/>
          <a:chOff x="0" y="0"/>
          <a:chExt cx="0" cy="0"/>
        </a:xfrm>
      </p:grpSpPr>
      <p:sp>
        <p:nvSpPr>
          <p:cNvPr id="12" name="Shape 12"/>
          <p:cNvSpPr txBox="1">
            <a:spLocks noGrp="1"/>
          </p:cNvSpPr>
          <p:nvPr>
            <p:ph type="title"/>
          </p:nvPr>
        </p:nvSpPr>
        <p:spPr>
          <a:xfrm>
            <a:off x="457200" y="274637"/>
            <a:ext cx="4038599" cy="687887"/>
          </a:xfrm>
          <a:prstGeom prst="rect">
            <a:avLst/>
          </a:prstGeom>
          <a:noFill/>
          <a:ln>
            <a:noFill/>
          </a:ln>
        </p:spPr>
        <p:txBody>
          <a:bodyPr lIns="91425" tIns="91425" rIns="91425" bIns="91425" anchor="t" anchorCtr="0"/>
          <a:lstStyle>
            <a:lvl1pPr marL="0" marR="0" lvl="0" indent="0" algn="l" rtl="0">
              <a:lnSpc>
                <a:spcPct val="120000"/>
              </a:lnSpc>
              <a:spcBef>
                <a:spcPts val="0"/>
              </a:spcBef>
              <a:buClr>
                <a:srgbClr val="D67227"/>
              </a:buClr>
              <a:buFont typeface="Century Gothic"/>
              <a:buNone/>
              <a:defRPr sz="1700" b="0" i="0" u="none" strike="noStrike" cap="none">
                <a:solidFill>
                  <a:srgbClr val="D67227"/>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3" name="Shape 13"/>
          <p:cNvSpPr txBox="1">
            <a:spLocks noGrp="1"/>
          </p:cNvSpPr>
          <p:nvPr>
            <p:ph type="body" idx="1"/>
          </p:nvPr>
        </p:nvSpPr>
        <p:spPr>
          <a:xfrm>
            <a:off x="457200" y="1069474"/>
            <a:ext cx="4038599" cy="5056688"/>
          </a:xfrm>
          <a:prstGeom prst="rect">
            <a:avLst/>
          </a:prstGeom>
          <a:noFill/>
          <a:ln>
            <a:noFill/>
          </a:ln>
        </p:spPr>
        <p:txBody>
          <a:bodyPr lIns="91425" tIns="91425" rIns="91425" bIns="91425" anchor="t" anchorCtr="0"/>
          <a:lstStyle>
            <a:lvl1pPr marL="0" marR="0" lvl="0" indent="0" algn="l" rtl="0">
              <a:lnSpc>
                <a:spcPct val="120000"/>
              </a:lnSpc>
              <a:spcBef>
                <a:spcPts val="260"/>
              </a:spcBef>
              <a:buClr>
                <a:schemeClr val="dk1"/>
              </a:buClr>
              <a:buFont typeface="Arial"/>
              <a:buNone/>
              <a:defRPr sz="1300" b="0" i="0" u="none" strike="noStrike" cap="none">
                <a:solidFill>
                  <a:schemeClr val="dk1"/>
                </a:solidFill>
                <a:latin typeface="Avenir"/>
                <a:ea typeface="Avenir"/>
                <a:cs typeface="Avenir"/>
                <a:sym typeface="Avenir"/>
              </a:defRPr>
            </a:lvl1pPr>
            <a:lvl2pPr marL="742950" marR="0" lvl="1" indent="-209550" algn="l" rtl="0">
              <a:spcBef>
                <a:spcPts val="240"/>
              </a:spcBef>
              <a:buClr>
                <a:schemeClr val="dk1"/>
              </a:buClr>
              <a:buSzPct val="100000"/>
              <a:buFont typeface="Arial"/>
              <a:buChar char="•"/>
              <a:defRPr sz="1200" b="0" i="0" u="none" strike="noStrike" cap="none">
                <a:solidFill>
                  <a:schemeClr val="dk1"/>
                </a:solidFill>
                <a:latin typeface="Century Gothic"/>
                <a:ea typeface="Century Gothic"/>
                <a:cs typeface="Century Gothic"/>
                <a:sym typeface="Century Gothic"/>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entury Gothic"/>
                <a:ea typeface="Century Gothic"/>
                <a:cs typeface="Century Gothic"/>
                <a:sym typeface="Century Gothic"/>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4" name="Shape 14"/>
          <p:cNvSpPr txBox="1">
            <a:spLocks noGrp="1"/>
          </p:cNvSpPr>
          <p:nvPr>
            <p:ph type="body" idx="2"/>
          </p:nvPr>
        </p:nvSpPr>
        <p:spPr>
          <a:xfrm>
            <a:off x="4648200" y="1069474"/>
            <a:ext cx="4038599" cy="5056688"/>
          </a:xfrm>
          <a:prstGeom prst="rect">
            <a:avLst/>
          </a:prstGeom>
          <a:noFill/>
          <a:ln>
            <a:noFill/>
          </a:ln>
        </p:spPr>
        <p:txBody>
          <a:bodyPr lIns="91425" tIns="91425" rIns="91425" bIns="91425" anchor="t" anchorCtr="0"/>
          <a:lstStyle>
            <a:lvl1pPr marL="0" marR="0" lvl="0" indent="0" algn="l" rtl="0">
              <a:lnSpc>
                <a:spcPct val="120000"/>
              </a:lnSpc>
              <a:spcBef>
                <a:spcPts val="260"/>
              </a:spcBef>
              <a:buClr>
                <a:schemeClr val="dk1"/>
              </a:buClr>
              <a:buFont typeface="Arial"/>
              <a:buNone/>
              <a:defRPr sz="1300" b="0" i="0" u="none" strike="noStrike" cap="none">
                <a:solidFill>
                  <a:schemeClr val="dk1"/>
                </a:solidFill>
                <a:latin typeface="Avenir"/>
                <a:ea typeface="Avenir"/>
                <a:cs typeface="Avenir"/>
                <a:sym typeface="Avenir"/>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entury Gothic"/>
                <a:ea typeface="Century Gothic"/>
                <a:cs typeface="Century Gothic"/>
                <a:sym typeface="Century Gothic"/>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entury Gothic"/>
                <a:ea typeface="Century Gothic"/>
                <a:cs typeface="Century Gothic"/>
                <a:sym typeface="Century Gothic"/>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5" name="Shape 15"/>
          <p:cNvSpPr txBox="1">
            <a:spLocks noGrp="1"/>
          </p:cNvSpPr>
          <p:nvPr>
            <p:ph type="body" idx="3"/>
          </p:nvPr>
        </p:nvSpPr>
        <p:spPr>
          <a:xfrm>
            <a:off x="4648200" y="274639"/>
            <a:ext cx="4038599" cy="687387"/>
          </a:xfrm>
          <a:prstGeom prst="rect">
            <a:avLst/>
          </a:prstGeom>
          <a:noFill/>
          <a:ln>
            <a:noFill/>
          </a:ln>
        </p:spPr>
        <p:txBody>
          <a:bodyPr lIns="91425" tIns="91425" rIns="91425" bIns="91425" anchor="t" anchorCtr="0"/>
          <a:lstStyle>
            <a:lvl1pPr marL="0" marR="0" lvl="0" indent="0" algn="l" rtl="0">
              <a:lnSpc>
                <a:spcPct val="120000"/>
              </a:lnSpc>
              <a:spcBef>
                <a:spcPts val="0"/>
              </a:spcBef>
              <a:spcAft>
                <a:spcPts val="0"/>
              </a:spcAft>
              <a:buClr>
                <a:srgbClr val="D67227"/>
              </a:buClr>
              <a:buFont typeface="Arial"/>
              <a:buNone/>
              <a:defRPr sz="1700" b="0" i="0" u="none" strike="noStrike" cap="none">
                <a:solidFill>
                  <a:srgbClr val="D67227"/>
                </a:solidFill>
                <a:latin typeface="Century Gothic"/>
                <a:ea typeface="Century Gothic"/>
                <a:cs typeface="Century Gothic"/>
                <a:sym typeface="Century Gothic"/>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entury Gothic"/>
                <a:ea typeface="Century Gothic"/>
                <a:cs typeface="Century Gothic"/>
                <a:sym typeface="Century Gothic"/>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entury Gothic"/>
                <a:ea typeface="Century Gothic"/>
                <a:cs typeface="Century Gothic"/>
                <a:sym typeface="Century Gothic"/>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entury Gothic"/>
                <a:ea typeface="Century Gothic"/>
                <a:cs typeface="Century Gothic"/>
                <a:sym typeface="Century Gothic"/>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entury Gothic"/>
                <a:ea typeface="Century Gothic"/>
                <a:cs typeface="Century Gothic"/>
                <a:sym typeface="Century Gothic"/>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entury Gothic"/>
                <a:ea typeface="Century Gothic"/>
                <a:cs typeface="Century Gothic"/>
                <a:sym typeface="Century Gothic"/>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entury Gothic"/>
                <a:ea typeface="Century Gothic"/>
                <a:cs typeface="Century Gothic"/>
                <a:sym typeface="Century Gothic"/>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entury Gothic"/>
                <a:ea typeface="Century Gothic"/>
                <a:cs typeface="Century Gothic"/>
                <a:sym typeface="Century Gothic"/>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entury Gothic"/>
                <a:ea typeface="Century Gothic"/>
                <a:cs typeface="Century Gothic"/>
                <a:sym typeface="Century Gothic"/>
              </a:defRPr>
            </a:lvl9pPr>
          </a:lstStyle>
          <a:p>
            <a:endParaRPr/>
          </a:p>
        </p:txBody>
      </p:sp>
      <p:sp>
        <p:nvSpPr>
          <p:cNvPr id="16" name="Shape 16"/>
          <p:cNvSpPr txBox="1">
            <a:spLocks noGrp="1"/>
          </p:cNvSpPr>
          <p:nvPr>
            <p:ph type="body" idx="4"/>
          </p:nvPr>
        </p:nvSpPr>
        <p:spPr>
          <a:xfrm>
            <a:off x="293688" y="6490119"/>
            <a:ext cx="708944" cy="365125"/>
          </a:xfrm>
          <a:prstGeom prst="rect">
            <a:avLst/>
          </a:prstGeom>
          <a:noFill/>
          <a:ln>
            <a:noFill/>
          </a:ln>
        </p:spPr>
        <p:txBody>
          <a:bodyPr lIns="91425" tIns="91425" rIns="91425" bIns="91425" anchor="t" anchorCtr="0"/>
          <a:lstStyle>
            <a:lvl1pPr marL="0" marR="0" lvl="0" indent="0" algn="l" rtl="0">
              <a:lnSpc>
                <a:spcPct val="100000"/>
              </a:lnSpc>
              <a:spcBef>
                <a:spcPts val="0"/>
              </a:spcBef>
              <a:buClr>
                <a:schemeClr val="dk1"/>
              </a:buClr>
              <a:buFont typeface="Arial"/>
              <a:buNone/>
              <a:defRPr sz="1200" b="1" i="0" u="none" strike="noStrike" cap="none">
                <a:solidFill>
                  <a:schemeClr val="dk1"/>
                </a:solidFill>
                <a:latin typeface="Century Gothic"/>
                <a:ea typeface="Century Gothic"/>
                <a:cs typeface="Century Gothic"/>
                <a:sym typeface="Century Gothic"/>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entury Gothic"/>
                <a:ea typeface="Century Gothic"/>
                <a:cs typeface="Century Gothic"/>
                <a:sym typeface="Century Gothic"/>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entury Gothic"/>
                <a:ea typeface="Century Gothic"/>
                <a:cs typeface="Century Gothic"/>
                <a:sym typeface="Century Gothic"/>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entury Gothic"/>
                <a:ea typeface="Century Gothic"/>
                <a:cs typeface="Century Gothic"/>
                <a:sym typeface="Century Gothic"/>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entury Gothic"/>
                <a:ea typeface="Century Gothic"/>
                <a:cs typeface="Century Gothic"/>
                <a:sym typeface="Century Gothic"/>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entury Gothic"/>
                <a:ea typeface="Century Gothic"/>
                <a:cs typeface="Century Gothic"/>
                <a:sym typeface="Century Gothic"/>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entury Gothic"/>
                <a:ea typeface="Century Gothic"/>
                <a:cs typeface="Century Gothic"/>
                <a:sym typeface="Century Gothic"/>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entury Gothic"/>
                <a:ea typeface="Century Gothic"/>
                <a:cs typeface="Century Gothic"/>
                <a:sym typeface="Century Gothic"/>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entury Gothic"/>
                <a:ea typeface="Century Gothic"/>
                <a:cs typeface="Century Gothic"/>
                <a:sym typeface="Century Gothic"/>
              </a:defRPr>
            </a:lvl9pPr>
          </a:lstStyle>
          <a:p>
            <a:endParaRPr/>
          </a:p>
        </p:txBody>
      </p:sp>
      <p:sp>
        <p:nvSpPr>
          <p:cNvPr id="17" name="Shape 17"/>
          <p:cNvSpPr txBox="1">
            <a:spLocks noGrp="1"/>
          </p:cNvSpPr>
          <p:nvPr>
            <p:ph type="body" idx="5"/>
          </p:nvPr>
        </p:nvSpPr>
        <p:spPr>
          <a:xfrm>
            <a:off x="8048374" y="6489701"/>
            <a:ext cx="774700" cy="365125"/>
          </a:xfrm>
          <a:prstGeom prst="rect">
            <a:avLst/>
          </a:prstGeom>
          <a:noFill/>
          <a:ln>
            <a:noFill/>
          </a:ln>
        </p:spPr>
        <p:txBody>
          <a:bodyPr lIns="91425" tIns="91425" rIns="91425" bIns="91425" anchor="t" anchorCtr="0"/>
          <a:lstStyle>
            <a:lvl1pPr marL="0" marR="0" lvl="0" indent="0" algn="r" rtl="0">
              <a:spcBef>
                <a:spcPts val="240"/>
              </a:spcBef>
              <a:buClr>
                <a:schemeClr val="dk1"/>
              </a:buClr>
              <a:buFont typeface="Arial"/>
              <a:buNone/>
              <a:defRPr sz="1200" b="1" i="0" u="none" strike="noStrike" cap="none">
                <a:solidFill>
                  <a:schemeClr val="dk1"/>
                </a:solidFill>
                <a:latin typeface="Century Gothic"/>
                <a:ea typeface="Century Gothic"/>
                <a:cs typeface="Century Gothic"/>
                <a:sym typeface="Century Gothic"/>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entury Gothic"/>
                <a:ea typeface="Century Gothic"/>
                <a:cs typeface="Century Gothic"/>
                <a:sym typeface="Century Gothic"/>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entury Gothic"/>
                <a:ea typeface="Century Gothic"/>
                <a:cs typeface="Century Gothic"/>
                <a:sym typeface="Century Gothic"/>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entury Gothic"/>
                <a:ea typeface="Century Gothic"/>
                <a:cs typeface="Century Gothic"/>
                <a:sym typeface="Century Gothic"/>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entury Gothic"/>
                <a:ea typeface="Century Gothic"/>
                <a:cs typeface="Century Gothic"/>
                <a:sym typeface="Century Gothic"/>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entury Gothic"/>
                <a:ea typeface="Century Gothic"/>
                <a:cs typeface="Century Gothic"/>
                <a:sym typeface="Century Gothic"/>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entury Gothic"/>
                <a:ea typeface="Century Gothic"/>
                <a:cs typeface="Century Gothic"/>
                <a:sym typeface="Century Gothic"/>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entury Gothic"/>
                <a:ea typeface="Century Gothic"/>
                <a:cs typeface="Century Gothic"/>
                <a:sym typeface="Century Gothic"/>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entury Gothic"/>
                <a:ea typeface="Century Gothic"/>
                <a:cs typeface="Century Gothic"/>
                <a:sym typeface="Century Gothic"/>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4">
            <a:alphaModFix/>
          </a:blip>
          <a:stretch>
            <a:fillRect/>
          </a:stretch>
        </a:blip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49"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
        <p:cNvGrpSpPr/>
        <p:nvPr/>
      </p:nvGrpSpPr>
      <p:grpSpPr>
        <a:xfrm>
          <a:off x="0" y="0"/>
          <a:ext cx="0" cy="0"/>
          <a:chOff x="0" y="0"/>
          <a:chExt cx="0" cy="0"/>
        </a:xfrm>
      </p:grpSpPr>
      <p:sp>
        <p:nvSpPr>
          <p:cNvPr id="22" name="Shape 22"/>
          <p:cNvSpPr txBox="1">
            <a:spLocks noGrp="1"/>
          </p:cNvSpPr>
          <p:nvPr>
            <p:ph type="ctrTitle"/>
          </p:nvPr>
        </p:nvSpPr>
        <p:spPr>
          <a:xfrm>
            <a:off x="4973051" y="3734132"/>
            <a:ext cx="3713747" cy="982244"/>
          </a:xfrm>
          <a:prstGeom prst="rect">
            <a:avLst/>
          </a:prstGeom>
          <a:noFill/>
          <a:ln>
            <a:noFill/>
          </a:ln>
        </p:spPr>
        <p:txBody>
          <a:bodyPr lIns="91425" tIns="45700" rIns="91425" bIns="45700" anchor="t" anchorCtr="0">
            <a:noAutofit/>
          </a:bodyPr>
          <a:lstStyle/>
          <a:p>
            <a:pPr marL="0" marR="0" lvl="0" indent="0" algn="ctr" rtl="0">
              <a:spcBef>
                <a:spcPts val="0"/>
              </a:spcBef>
              <a:buClr>
                <a:srgbClr val="6A3626"/>
              </a:buClr>
              <a:buSzPct val="25000"/>
              <a:buFont typeface="Century Gothic"/>
              <a:buNone/>
            </a:pPr>
            <a:r>
              <a:rPr lang="en-US" sz="1800" b="1" i="0" u="none" strike="noStrike" cap="none">
                <a:solidFill>
                  <a:srgbClr val="000000"/>
                </a:solidFill>
                <a:latin typeface="Century Gothic"/>
                <a:ea typeface="Century Gothic"/>
                <a:cs typeface="Century Gothic"/>
                <a:sym typeface="Century Gothic"/>
              </a:rPr>
              <a:t>Patient Decision Aid</a:t>
            </a:r>
            <a:r>
              <a:rPr lang="en-US" sz="1800">
                <a:solidFill>
                  <a:srgbClr val="000000"/>
                </a:solidFill>
              </a:rPr>
              <a:t>: </a:t>
            </a:r>
          </a:p>
          <a:p>
            <a:pPr marL="0" marR="0" lvl="0" indent="0" algn="ctr" rtl="0">
              <a:spcBef>
                <a:spcPts val="0"/>
              </a:spcBef>
              <a:buClr>
                <a:srgbClr val="6A3626"/>
              </a:buClr>
              <a:buSzPct val="25000"/>
              <a:buFont typeface="Century Gothic"/>
              <a:buNone/>
            </a:pPr>
            <a:r>
              <a:rPr lang="en-US" sz="1800">
                <a:solidFill>
                  <a:srgbClr val="000000"/>
                </a:solidFill>
              </a:rPr>
              <a:t>Sharing Goals for ICU care</a:t>
            </a:r>
          </a:p>
        </p:txBody>
      </p:sp>
      <p:sp>
        <p:nvSpPr>
          <p:cNvPr id="23" name="Shape 23"/>
          <p:cNvSpPr txBox="1">
            <a:spLocks noGrp="1"/>
          </p:cNvSpPr>
          <p:nvPr>
            <p:ph type="subTitle" idx="1"/>
          </p:nvPr>
        </p:nvSpPr>
        <p:spPr>
          <a:xfrm>
            <a:off x="5522725" y="5596025"/>
            <a:ext cx="3227100" cy="814200"/>
          </a:xfrm>
          <a:prstGeom prst="rect">
            <a:avLst/>
          </a:prstGeom>
          <a:noFill/>
          <a:ln>
            <a:noFill/>
          </a:ln>
        </p:spPr>
        <p:txBody>
          <a:bodyPr lIns="91425" tIns="45700" rIns="91425" bIns="45700" anchor="t" anchorCtr="0">
            <a:noAutofit/>
          </a:bodyPr>
          <a:lstStyle/>
          <a:p>
            <a:pPr marL="0" marR="0" lvl="0" indent="0" algn="l" rtl="0">
              <a:lnSpc>
                <a:spcPct val="142857"/>
              </a:lnSpc>
              <a:spcBef>
                <a:spcPts val="0"/>
              </a:spcBef>
              <a:buClr>
                <a:srgbClr val="BF5826"/>
              </a:buClr>
              <a:buSzPct val="25000"/>
              <a:buFont typeface="Arial"/>
              <a:buNone/>
            </a:pPr>
            <a:r>
              <a:rPr lang="en-US" sz="1600" b="1" dirty="0">
                <a:solidFill>
                  <a:srgbClr val="000000"/>
                </a:solidFill>
              </a:rPr>
              <a:t>For patients and families in the  </a:t>
            </a:r>
            <a:r>
              <a:rPr lang="en-US" sz="1600" b="1" i="0" u="none" strike="noStrike" cap="none" dirty="0">
                <a:solidFill>
                  <a:srgbClr val="000000"/>
                </a:solidFill>
                <a:latin typeface="Century Gothic"/>
                <a:ea typeface="Century Gothic"/>
                <a:cs typeface="Century Gothic"/>
                <a:sym typeface="Century Gothic"/>
              </a:rPr>
              <a:t>Intensive Care Unit </a:t>
            </a:r>
            <a:r>
              <a:rPr lang="en-US" sz="1600" b="1" dirty="0">
                <a:solidFill>
                  <a:srgbClr val="000000"/>
                </a:solidFill>
              </a:rPr>
              <a:t>(ICU)</a:t>
            </a:r>
          </a:p>
        </p:txBody>
      </p:sp>
      <p:sp>
        <p:nvSpPr>
          <p:cNvPr id="24" name="Shape 24"/>
          <p:cNvSpPr txBox="1">
            <a:spLocks noGrp="1"/>
          </p:cNvSpPr>
          <p:nvPr>
            <p:ph type="body" idx="2"/>
          </p:nvPr>
        </p:nvSpPr>
        <p:spPr>
          <a:xfrm>
            <a:off x="656922" y="393702"/>
            <a:ext cx="3597577" cy="4081073"/>
          </a:xfrm>
          <a:prstGeom prst="rect">
            <a:avLst/>
          </a:prstGeom>
          <a:noFill/>
          <a:ln>
            <a:noFill/>
          </a:ln>
        </p:spPr>
        <p:txBody>
          <a:bodyPr lIns="91425" tIns="45700" rIns="91425" bIns="45700" anchor="t" anchorCtr="0">
            <a:noAutofit/>
          </a:bodyPr>
          <a:lstStyle/>
          <a:p>
            <a:pPr marL="0" marR="0" lvl="0" indent="0" algn="just" rtl="0">
              <a:lnSpc>
                <a:spcPct val="100000"/>
              </a:lnSpc>
              <a:spcBef>
                <a:spcPts val="0"/>
              </a:spcBef>
              <a:spcAft>
                <a:spcPts val="0"/>
              </a:spcAft>
              <a:buClr>
                <a:srgbClr val="BF5826"/>
              </a:buClr>
              <a:buSzPct val="25000"/>
              <a:buFont typeface="Arial"/>
              <a:buNone/>
            </a:pPr>
            <a:r>
              <a:rPr lang="en-US" sz="1600" i="0" u="none" strike="noStrike" cap="none" dirty="0">
                <a:solidFill>
                  <a:srgbClr val="000000"/>
                </a:solidFill>
              </a:rPr>
              <a:t>This decision aid was developed with</a:t>
            </a:r>
            <a:r>
              <a:rPr lang="en-US" sz="1600" dirty="0">
                <a:solidFill>
                  <a:srgbClr val="000000"/>
                </a:solidFill>
              </a:rPr>
              <a:t> patients and family members at </a:t>
            </a:r>
            <a:r>
              <a:rPr lang="en-US" sz="1600" dirty="0" err="1">
                <a:solidFill>
                  <a:srgbClr val="000000"/>
                </a:solidFill>
              </a:rPr>
              <a:t>Hôtel-Dieu</a:t>
            </a:r>
            <a:r>
              <a:rPr lang="en-US" sz="1600" dirty="0">
                <a:solidFill>
                  <a:srgbClr val="000000"/>
                </a:solidFill>
              </a:rPr>
              <a:t> de </a:t>
            </a:r>
            <a:r>
              <a:rPr lang="en-US" sz="1600" dirty="0" err="1">
                <a:solidFill>
                  <a:srgbClr val="000000"/>
                </a:solidFill>
              </a:rPr>
              <a:t>Lévis</a:t>
            </a:r>
            <a:r>
              <a:rPr lang="en-US" sz="1600" dirty="0">
                <a:solidFill>
                  <a:srgbClr val="000000"/>
                </a:solidFill>
              </a:rPr>
              <a:t> ICU</a:t>
            </a:r>
          </a:p>
          <a:p>
            <a:pPr marL="0" marR="0" lvl="0" indent="0" algn="r" rtl="0">
              <a:lnSpc>
                <a:spcPct val="100000"/>
              </a:lnSpc>
              <a:spcBef>
                <a:spcPts val="260"/>
              </a:spcBef>
              <a:spcAft>
                <a:spcPts val="0"/>
              </a:spcAft>
              <a:buClr>
                <a:srgbClr val="BD4B23"/>
              </a:buClr>
              <a:buSzPct val="25000"/>
              <a:buFont typeface="Arial"/>
              <a:buNone/>
            </a:pPr>
            <a:endParaRPr sz="1300" b="0" i="0" u="none" strike="noStrike" cap="none" dirty="0">
              <a:solidFill>
                <a:srgbClr val="BF5826"/>
              </a:solidFill>
              <a:latin typeface="Century Gothic"/>
              <a:ea typeface="Century Gothic"/>
              <a:cs typeface="Century Gothic"/>
              <a:sym typeface="Century Gothic"/>
            </a:endParaRPr>
          </a:p>
          <a:p>
            <a:pPr marL="0" marR="0" lvl="0" indent="0" algn="r" rtl="0">
              <a:lnSpc>
                <a:spcPct val="100000"/>
              </a:lnSpc>
              <a:spcBef>
                <a:spcPts val="260"/>
              </a:spcBef>
              <a:spcAft>
                <a:spcPts val="0"/>
              </a:spcAft>
              <a:buClr>
                <a:srgbClr val="BD4B23"/>
              </a:buClr>
              <a:buSzPct val="25000"/>
              <a:buFont typeface="Arial"/>
              <a:buNone/>
            </a:pPr>
            <a:endParaRPr sz="1300" b="0" i="0" u="none" strike="noStrike" cap="none" dirty="0">
              <a:solidFill>
                <a:srgbClr val="BF5826"/>
              </a:solidFill>
              <a:latin typeface="Century Gothic"/>
              <a:ea typeface="Century Gothic"/>
              <a:cs typeface="Century Gothic"/>
              <a:sym typeface="Century Gothic"/>
            </a:endParaRPr>
          </a:p>
          <a:p>
            <a:pPr marL="0" marR="0" lvl="0" indent="0" algn="r" rtl="0">
              <a:lnSpc>
                <a:spcPct val="100000"/>
              </a:lnSpc>
              <a:spcBef>
                <a:spcPts val="260"/>
              </a:spcBef>
              <a:spcAft>
                <a:spcPts val="0"/>
              </a:spcAft>
              <a:buClr>
                <a:srgbClr val="BD4B23"/>
              </a:buClr>
              <a:buSzPct val="25000"/>
              <a:buFont typeface="Arial"/>
              <a:buNone/>
            </a:pPr>
            <a:endParaRPr sz="1300" b="0" i="0" u="none" strike="noStrike" cap="none" dirty="0">
              <a:solidFill>
                <a:srgbClr val="BF5826"/>
              </a:solidFill>
              <a:latin typeface="Century Gothic"/>
              <a:ea typeface="Century Gothic"/>
              <a:cs typeface="Century Gothic"/>
              <a:sym typeface="Century Gothic"/>
            </a:endParaRPr>
          </a:p>
          <a:p>
            <a:pPr marL="0" marR="0" lvl="0" indent="0" algn="r" rtl="0">
              <a:lnSpc>
                <a:spcPct val="100000"/>
              </a:lnSpc>
              <a:spcBef>
                <a:spcPts val="260"/>
              </a:spcBef>
              <a:spcAft>
                <a:spcPts val="0"/>
              </a:spcAft>
              <a:buClr>
                <a:srgbClr val="BD4B23"/>
              </a:buClr>
              <a:buSzPct val="25000"/>
              <a:buFont typeface="Arial"/>
              <a:buNone/>
            </a:pPr>
            <a:endParaRPr sz="1300" b="0" i="0" u="none" strike="noStrike" cap="none" dirty="0">
              <a:solidFill>
                <a:srgbClr val="BF5826"/>
              </a:solidFill>
              <a:latin typeface="Century Gothic"/>
              <a:ea typeface="Century Gothic"/>
              <a:cs typeface="Century Gothic"/>
              <a:sym typeface="Century Gothic"/>
            </a:endParaRPr>
          </a:p>
          <a:p>
            <a:pPr marL="0" marR="0" lvl="0" indent="0" algn="r" rtl="0">
              <a:lnSpc>
                <a:spcPct val="100000"/>
              </a:lnSpc>
              <a:spcBef>
                <a:spcPts val="260"/>
              </a:spcBef>
              <a:spcAft>
                <a:spcPts val="0"/>
              </a:spcAft>
              <a:buClr>
                <a:srgbClr val="BD4B23"/>
              </a:buClr>
              <a:buSzPct val="25000"/>
              <a:buFont typeface="Arial"/>
              <a:buNone/>
            </a:pPr>
            <a:endParaRPr sz="1300" b="0" i="0" u="none" strike="noStrike" cap="none" dirty="0">
              <a:solidFill>
                <a:srgbClr val="BF5826"/>
              </a:solidFill>
              <a:latin typeface="Century Gothic"/>
              <a:ea typeface="Century Gothic"/>
              <a:cs typeface="Century Gothic"/>
              <a:sym typeface="Century Gothic"/>
            </a:endParaRPr>
          </a:p>
          <a:p>
            <a:pPr marL="0" marR="0" lvl="0" indent="0" algn="r" rtl="0">
              <a:lnSpc>
                <a:spcPct val="100000"/>
              </a:lnSpc>
              <a:spcBef>
                <a:spcPts val="260"/>
              </a:spcBef>
              <a:spcAft>
                <a:spcPts val="0"/>
              </a:spcAft>
              <a:buClr>
                <a:srgbClr val="BD4B23"/>
              </a:buClr>
              <a:buSzPct val="25000"/>
              <a:buFont typeface="Arial"/>
              <a:buNone/>
            </a:pPr>
            <a:endParaRPr sz="1300" b="0" i="0" u="none" strike="noStrike" cap="none" dirty="0">
              <a:solidFill>
                <a:srgbClr val="BF5826"/>
              </a:solidFill>
              <a:latin typeface="Century Gothic"/>
              <a:ea typeface="Century Gothic"/>
              <a:cs typeface="Century Gothic"/>
              <a:sym typeface="Century Gothic"/>
            </a:endParaRPr>
          </a:p>
          <a:p>
            <a:pPr marL="0" marR="0" lvl="0" indent="0" algn="r" rtl="0">
              <a:lnSpc>
                <a:spcPct val="100000"/>
              </a:lnSpc>
              <a:spcBef>
                <a:spcPts val="260"/>
              </a:spcBef>
              <a:spcAft>
                <a:spcPts val="0"/>
              </a:spcAft>
              <a:buClr>
                <a:srgbClr val="BD4B23"/>
              </a:buClr>
              <a:buSzPct val="25000"/>
              <a:buFont typeface="Arial"/>
              <a:buNone/>
            </a:pPr>
            <a:endParaRPr sz="1300" b="0" i="0" u="none" strike="noStrike" cap="none" dirty="0">
              <a:solidFill>
                <a:srgbClr val="BF5826"/>
              </a:solidFill>
              <a:latin typeface="Century Gothic"/>
              <a:ea typeface="Century Gothic"/>
              <a:cs typeface="Century Gothic"/>
              <a:sym typeface="Century Gothic"/>
            </a:endParaRPr>
          </a:p>
          <a:p>
            <a:pPr marL="0" marR="0" lvl="0" indent="0" algn="r" rtl="0">
              <a:lnSpc>
                <a:spcPct val="100000"/>
              </a:lnSpc>
              <a:spcBef>
                <a:spcPts val="260"/>
              </a:spcBef>
              <a:spcAft>
                <a:spcPts val="0"/>
              </a:spcAft>
              <a:buClr>
                <a:srgbClr val="BD4B23"/>
              </a:buClr>
              <a:buSzPct val="25000"/>
              <a:buFont typeface="Arial"/>
              <a:buNone/>
            </a:pPr>
            <a:endParaRPr sz="1300" b="0" i="0" u="none" strike="noStrike" cap="none" dirty="0">
              <a:solidFill>
                <a:srgbClr val="BF5826"/>
              </a:solidFill>
              <a:latin typeface="Century Gothic"/>
              <a:ea typeface="Century Gothic"/>
              <a:cs typeface="Century Gothic"/>
              <a:sym typeface="Century Gothic"/>
            </a:endParaRPr>
          </a:p>
          <a:p>
            <a:pPr marL="0" marR="0" lvl="0" indent="0" algn="r" rtl="0">
              <a:lnSpc>
                <a:spcPct val="100000"/>
              </a:lnSpc>
              <a:spcBef>
                <a:spcPts val="260"/>
              </a:spcBef>
              <a:spcAft>
                <a:spcPts val="0"/>
              </a:spcAft>
              <a:buClr>
                <a:srgbClr val="BD4B23"/>
              </a:buClr>
              <a:buSzPct val="25000"/>
              <a:buFont typeface="Arial"/>
              <a:buNone/>
            </a:pPr>
            <a:endParaRPr sz="1300" b="0" i="0" u="none" strike="noStrike" cap="none" dirty="0">
              <a:solidFill>
                <a:srgbClr val="BF5826"/>
              </a:solidFill>
              <a:latin typeface="Century Gothic"/>
              <a:ea typeface="Century Gothic"/>
              <a:cs typeface="Century Gothic"/>
              <a:sym typeface="Century Gothic"/>
            </a:endParaRPr>
          </a:p>
          <a:p>
            <a:pPr marL="0" marR="0" lvl="0" indent="0" algn="l" rtl="0">
              <a:lnSpc>
                <a:spcPct val="100000"/>
              </a:lnSpc>
              <a:spcBef>
                <a:spcPts val="260"/>
              </a:spcBef>
              <a:spcAft>
                <a:spcPts val="0"/>
              </a:spcAft>
              <a:buClr>
                <a:srgbClr val="BD4B23"/>
              </a:buClr>
              <a:buSzPct val="25000"/>
              <a:buFont typeface="Arial"/>
              <a:buNone/>
            </a:pPr>
            <a:endParaRPr sz="1300" b="0" i="0" u="none" strike="noStrike" cap="none" dirty="0">
              <a:solidFill>
                <a:srgbClr val="BF5826"/>
              </a:solidFill>
              <a:latin typeface="Century Gothic"/>
              <a:ea typeface="Century Gothic"/>
              <a:cs typeface="Century Gothic"/>
              <a:sym typeface="Century Gothic"/>
            </a:endParaRPr>
          </a:p>
          <a:p>
            <a:pPr marL="0" marR="0" lvl="0" indent="0" algn="l" rtl="0">
              <a:lnSpc>
                <a:spcPct val="100000"/>
              </a:lnSpc>
              <a:spcBef>
                <a:spcPts val="260"/>
              </a:spcBef>
              <a:buClr>
                <a:srgbClr val="BF5826"/>
              </a:buClr>
              <a:buSzPct val="25000"/>
              <a:buFont typeface="Arial"/>
              <a:buNone/>
            </a:pPr>
            <a:endParaRPr sz="1300" b="0" i="0" u="none" strike="noStrike" cap="none" dirty="0">
              <a:solidFill>
                <a:srgbClr val="BF5826"/>
              </a:solidFill>
              <a:latin typeface="Century Gothic"/>
              <a:ea typeface="Century Gothic"/>
              <a:cs typeface="Century Gothic"/>
              <a:sym typeface="Century Gothic"/>
            </a:endParaRPr>
          </a:p>
        </p:txBody>
      </p:sp>
      <p:sp>
        <p:nvSpPr>
          <p:cNvPr id="25" name="Shape 25"/>
          <p:cNvSpPr txBox="1">
            <a:spLocks noGrp="1"/>
          </p:cNvSpPr>
          <p:nvPr>
            <p:ph type="body" idx="3"/>
          </p:nvPr>
        </p:nvSpPr>
        <p:spPr>
          <a:xfrm>
            <a:off x="320300" y="6029325"/>
            <a:ext cx="3934200" cy="547200"/>
          </a:xfrm>
          <a:prstGeom prst="rect">
            <a:avLst/>
          </a:prstGeom>
          <a:noFill/>
          <a:ln>
            <a:noFill/>
          </a:ln>
        </p:spPr>
        <p:txBody>
          <a:bodyPr lIns="91425" tIns="45700" rIns="91425" bIns="45700" anchor="t" anchorCtr="0">
            <a:noAutofit/>
          </a:bodyPr>
          <a:lstStyle/>
          <a:p>
            <a:pPr marL="0" marR="0" lvl="0" indent="0" algn="r" rtl="0">
              <a:spcBef>
                <a:spcPts val="0"/>
              </a:spcBef>
              <a:buClr>
                <a:srgbClr val="D67227"/>
              </a:buClr>
              <a:buSzPct val="25000"/>
              <a:buFont typeface="Arial"/>
              <a:buNone/>
            </a:pPr>
            <a:r>
              <a:rPr lang="en-US" sz="1600" b="0" i="0" u="none" strike="noStrike" cap="none">
                <a:solidFill>
                  <a:srgbClr val="000000"/>
                </a:solidFill>
              </a:rPr>
              <a:t>Updated </a:t>
            </a:r>
            <a:r>
              <a:rPr lang="en-US" sz="1600">
                <a:solidFill>
                  <a:srgbClr val="000000"/>
                </a:solidFill>
              </a:rPr>
              <a:t>February, 22nd</a:t>
            </a:r>
            <a:r>
              <a:rPr lang="en-US" sz="1600" b="0" i="0" u="none" strike="noStrike" cap="none">
                <a:solidFill>
                  <a:srgbClr val="000000"/>
                </a:solidFill>
              </a:rPr>
              <a:t>, 201</a:t>
            </a:r>
            <a:r>
              <a:rPr lang="en-US" sz="1600">
                <a:solidFill>
                  <a:srgbClr val="000000"/>
                </a:solidFill>
              </a:rPr>
              <a:t>7</a:t>
            </a:r>
          </a:p>
        </p:txBody>
      </p:sp>
      <p:pic>
        <p:nvPicPr>
          <p:cNvPr id="26" name="Shape 26" descr=" Logo UL.png"/>
          <p:cNvPicPr preferRelativeResize="0"/>
          <p:nvPr/>
        </p:nvPicPr>
        <p:blipFill rotWithShape="1">
          <a:blip r:embed="rId3">
            <a:alphaModFix/>
          </a:blip>
          <a:srcRect/>
          <a:stretch/>
        </p:blipFill>
        <p:spPr>
          <a:xfrm>
            <a:off x="238375" y="3490699"/>
            <a:ext cx="1655700" cy="1140300"/>
          </a:xfrm>
          <a:prstGeom prst="rect">
            <a:avLst/>
          </a:prstGeom>
          <a:noFill/>
          <a:ln>
            <a:noFill/>
          </a:ln>
        </p:spPr>
      </p:pic>
      <p:pic>
        <p:nvPicPr>
          <p:cNvPr id="27" name="Shape 27" descr=" Logo RSR.png"/>
          <p:cNvPicPr preferRelativeResize="0"/>
          <p:nvPr/>
        </p:nvPicPr>
        <p:blipFill rotWithShape="1">
          <a:blip r:embed="rId4">
            <a:alphaModFix/>
          </a:blip>
          <a:srcRect/>
          <a:stretch/>
        </p:blipFill>
        <p:spPr>
          <a:xfrm>
            <a:off x="2883284" y="3414502"/>
            <a:ext cx="1097400" cy="1260600"/>
          </a:xfrm>
          <a:prstGeom prst="rect">
            <a:avLst/>
          </a:prstGeom>
          <a:noFill/>
          <a:ln>
            <a:noFill/>
          </a:ln>
        </p:spPr>
      </p:pic>
      <p:pic>
        <p:nvPicPr>
          <p:cNvPr id="28" name="Shape 28" descr=" Logo Fondation.png"/>
          <p:cNvPicPr preferRelativeResize="0"/>
          <p:nvPr/>
        </p:nvPicPr>
        <p:blipFill rotWithShape="1">
          <a:blip r:embed="rId5">
            <a:alphaModFix/>
          </a:blip>
          <a:srcRect/>
          <a:stretch/>
        </p:blipFill>
        <p:spPr>
          <a:xfrm>
            <a:off x="1707475" y="1802678"/>
            <a:ext cx="1469100" cy="11745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57200" y="274637"/>
            <a:ext cx="4038599" cy="687887"/>
          </a:xfrm>
          <a:prstGeom prst="rect">
            <a:avLst/>
          </a:prstGeom>
          <a:noFill/>
          <a:ln>
            <a:noFill/>
          </a:ln>
        </p:spPr>
        <p:txBody>
          <a:bodyPr lIns="91425" tIns="45700" rIns="91425" bIns="45700" anchor="t" anchorCtr="0">
            <a:noAutofit/>
          </a:bodyPr>
          <a:lstStyle/>
          <a:p>
            <a:pPr marL="0" marR="0" lvl="0" indent="0" algn="l" rtl="0">
              <a:lnSpc>
                <a:spcPct val="120000"/>
              </a:lnSpc>
              <a:spcBef>
                <a:spcPts val="0"/>
              </a:spcBef>
              <a:buClr>
                <a:srgbClr val="D67227"/>
              </a:buClr>
              <a:buSzPct val="25000"/>
              <a:buFont typeface="Century Gothic"/>
              <a:buNone/>
            </a:pPr>
            <a:r>
              <a:rPr lang="en-US" sz="1700" b="1" i="0" u="none" strike="noStrike" cap="none" dirty="0">
                <a:solidFill>
                  <a:srgbClr val="000000"/>
                </a:solidFill>
                <a:latin typeface="Century Gothic"/>
                <a:ea typeface="Century Gothic"/>
                <a:cs typeface="Century Gothic"/>
                <a:sym typeface="Century Gothic"/>
              </a:rPr>
              <a:t>Introduction</a:t>
            </a:r>
          </a:p>
        </p:txBody>
      </p:sp>
      <p:sp>
        <p:nvSpPr>
          <p:cNvPr id="34" name="Shape 34"/>
          <p:cNvSpPr txBox="1">
            <a:spLocks noGrp="1"/>
          </p:cNvSpPr>
          <p:nvPr>
            <p:ph type="body" idx="1"/>
          </p:nvPr>
        </p:nvSpPr>
        <p:spPr>
          <a:xfrm>
            <a:off x="457200" y="762000"/>
            <a:ext cx="3820096" cy="5588000"/>
          </a:xfrm>
          <a:prstGeom prst="rect">
            <a:avLst/>
          </a:prstGeom>
          <a:noFill/>
          <a:ln>
            <a:noFill/>
          </a:ln>
        </p:spPr>
        <p:txBody>
          <a:bodyPr lIns="91425" tIns="45700" rIns="91425" bIns="45700" anchor="t" anchorCtr="0">
            <a:noAutofit/>
          </a:bodyPr>
          <a:lstStyle/>
          <a:p>
            <a:pPr marL="0" marR="0" lvl="0" indent="0" algn="just" rtl="0">
              <a:lnSpc>
                <a:spcPct val="120000"/>
              </a:lnSpc>
              <a:spcBef>
                <a:spcPts val="0"/>
              </a:spcBef>
              <a:spcAft>
                <a:spcPts val="0"/>
              </a:spcAft>
              <a:buClr>
                <a:schemeClr val="dk1"/>
              </a:buClr>
              <a:buSzPct val="25000"/>
              <a:buFont typeface="Arial"/>
              <a:buNone/>
            </a:pPr>
            <a:r>
              <a:rPr lang="en-US" sz="1400"/>
              <a:t>In the ICU, it is important that we understand your goals of care to ensure that the care we provide meets your health needs and respects your wishes.</a:t>
            </a:r>
          </a:p>
          <a:p>
            <a:pPr marL="0" marR="0" lvl="0" indent="0" algn="just" rtl="0">
              <a:lnSpc>
                <a:spcPct val="120000"/>
              </a:lnSpc>
              <a:spcBef>
                <a:spcPts val="240"/>
              </a:spcBef>
              <a:spcAft>
                <a:spcPts val="0"/>
              </a:spcAft>
              <a:buClr>
                <a:schemeClr val="dk1"/>
              </a:buClr>
              <a:buSzPct val="25000"/>
              <a:buFont typeface="Arial"/>
              <a:buNone/>
            </a:pPr>
            <a:endParaRPr sz="1400" b="0" i="0" u="none" strike="noStrike" cap="none">
              <a:solidFill>
                <a:schemeClr val="dk1"/>
              </a:solidFill>
              <a:latin typeface="Avenir"/>
              <a:ea typeface="Avenir"/>
              <a:cs typeface="Avenir"/>
              <a:sym typeface="Avenir"/>
            </a:endParaRPr>
          </a:p>
          <a:p>
            <a:pPr marL="0" marR="0" lvl="0" indent="0" algn="just" rtl="0">
              <a:lnSpc>
                <a:spcPct val="120000"/>
              </a:lnSpc>
              <a:spcBef>
                <a:spcPts val="240"/>
              </a:spcBef>
              <a:spcAft>
                <a:spcPts val="0"/>
              </a:spcAft>
              <a:buClr>
                <a:schemeClr val="dk1"/>
              </a:buClr>
              <a:buSzPct val="25000"/>
              <a:buFont typeface="Arial"/>
              <a:buNone/>
            </a:pPr>
            <a:r>
              <a:rPr lang="en-US" sz="1400" b="0" i="0" u="none" strike="noStrike" cap="none">
                <a:solidFill>
                  <a:schemeClr val="dk1"/>
                </a:solidFill>
                <a:latin typeface="Avenir"/>
                <a:ea typeface="Avenir"/>
                <a:cs typeface="Avenir"/>
                <a:sym typeface="Avenir"/>
              </a:rPr>
              <a:t>There are four different goals of care : </a:t>
            </a:r>
          </a:p>
          <a:p>
            <a:pPr marL="0" marR="0" lvl="0" indent="0" algn="just" rtl="0">
              <a:lnSpc>
                <a:spcPct val="120000"/>
              </a:lnSpc>
              <a:spcBef>
                <a:spcPts val="240"/>
              </a:spcBef>
              <a:spcAft>
                <a:spcPts val="0"/>
              </a:spcAft>
              <a:buClr>
                <a:schemeClr val="dk1"/>
              </a:buClr>
              <a:buSzPct val="25000"/>
              <a:buFont typeface="Arial"/>
              <a:buNone/>
            </a:pPr>
            <a:endParaRPr sz="1400"/>
          </a:p>
          <a:p>
            <a:pPr marL="0" marR="0" lvl="0" indent="0" algn="just" rtl="0">
              <a:lnSpc>
                <a:spcPct val="120000"/>
              </a:lnSpc>
              <a:spcBef>
                <a:spcPts val="240"/>
              </a:spcBef>
              <a:spcAft>
                <a:spcPts val="0"/>
              </a:spcAft>
              <a:buClr>
                <a:schemeClr val="dk1"/>
              </a:buClr>
              <a:buSzPct val="25000"/>
              <a:buFont typeface="Arial"/>
              <a:buNone/>
            </a:pPr>
            <a:endParaRPr sz="1400"/>
          </a:p>
          <a:p>
            <a:pPr marL="0" marR="0" lvl="0" indent="0" algn="just" rtl="0">
              <a:lnSpc>
                <a:spcPct val="120000"/>
              </a:lnSpc>
              <a:spcBef>
                <a:spcPts val="240"/>
              </a:spcBef>
              <a:spcAft>
                <a:spcPts val="0"/>
              </a:spcAft>
              <a:buClr>
                <a:schemeClr val="dk1"/>
              </a:buClr>
              <a:buSzPct val="25000"/>
              <a:buFont typeface="Arial"/>
              <a:buNone/>
            </a:pPr>
            <a:endParaRPr sz="1400" b="0" i="0" u="none" strike="noStrike" cap="none">
              <a:solidFill>
                <a:schemeClr val="dk1"/>
              </a:solidFill>
              <a:latin typeface="Avenir"/>
              <a:ea typeface="Avenir"/>
              <a:cs typeface="Avenir"/>
              <a:sym typeface="Avenir"/>
            </a:endParaRPr>
          </a:p>
          <a:p>
            <a:pPr marL="0" marR="0" lvl="0" indent="0" algn="just" rtl="0">
              <a:lnSpc>
                <a:spcPct val="120000"/>
              </a:lnSpc>
              <a:spcBef>
                <a:spcPts val="240"/>
              </a:spcBef>
              <a:spcAft>
                <a:spcPts val="0"/>
              </a:spcAft>
              <a:buClr>
                <a:schemeClr val="dk1"/>
              </a:buClr>
              <a:buSzPct val="25000"/>
              <a:buFont typeface="Arial"/>
              <a:buNone/>
            </a:pPr>
            <a:r>
              <a:rPr lang="en-US" sz="1400"/>
              <a:t>Your physician will meet you to discuss your wishes, current and anticipated levels of independence. Together, you will make a decision about ICU Care, including: </a:t>
            </a:r>
          </a:p>
          <a:p>
            <a:pPr marL="0" marR="0" lvl="0" indent="0" algn="just" rtl="0">
              <a:lnSpc>
                <a:spcPct val="120000"/>
              </a:lnSpc>
              <a:spcBef>
                <a:spcPts val="240"/>
              </a:spcBef>
              <a:spcAft>
                <a:spcPts val="0"/>
              </a:spcAft>
              <a:buClr>
                <a:schemeClr val="dk1"/>
              </a:buClr>
              <a:buSzPct val="25000"/>
              <a:buFont typeface="Arial"/>
              <a:buNone/>
            </a:pPr>
            <a:endParaRPr sz="1400"/>
          </a:p>
          <a:p>
            <a:pPr marL="0" marR="0" lvl="0" indent="0" algn="just" rtl="0">
              <a:lnSpc>
                <a:spcPct val="200000"/>
              </a:lnSpc>
              <a:spcBef>
                <a:spcPts val="240"/>
              </a:spcBef>
              <a:spcAft>
                <a:spcPts val="0"/>
              </a:spcAft>
              <a:buClr>
                <a:schemeClr val="dk1"/>
              </a:buClr>
              <a:buSzPct val="25000"/>
              <a:buFont typeface="Arial"/>
              <a:buNone/>
            </a:pPr>
            <a:r>
              <a:rPr lang="en-US" sz="1400" b="0" i="0" u="none" strike="noStrike" cap="none">
                <a:solidFill>
                  <a:schemeClr val="dk1"/>
                </a:solidFill>
                <a:latin typeface="Avenir"/>
                <a:ea typeface="Avenir"/>
                <a:cs typeface="Avenir"/>
                <a:sym typeface="Avenir"/>
              </a:rPr>
              <a:t>1: Cardiopulmonary Resuscitation (or CPR)  </a:t>
            </a:r>
          </a:p>
          <a:p>
            <a:pPr marL="0" marR="0" lvl="0" indent="0" algn="just" rtl="0">
              <a:lnSpc>
                <a:spcPct val="100000"/>
              </a:lnSpc>
              <a:spcBef>
                <a:spcPts val="240"/>
              </a:spcBef>
              <a:buClr>
                <a:schemeClr val="dk1"/>
              </a:buClr>
              <a:buSzPct val="25000"/>
              <a:buFont typeface="Arial"/>
              <a:buNone/>
            </a:pPr>
            <a:endParaRPr sz="1400"/>
          </a:p>
          <a:p>
            <a:pPr marL="0" marR="0" lvl="0" indent="0" algn="just" rtl="0">
              <a:lnSpc>
                <a:spcPct val="100000"/>
              </a:lnSpc>
              <a:spcBef>
                <a:spcPts val="240"/>
              </a:spcBef>
              <a:buClr>
                <a:schemeClr val="dk1"/>
              </a:buClr>
              <a:buSzPct val="25000"/>
              <a:buFont typeface="Arial"/>
              <a:buNone/>
            </a:pPr>
            <a:r>
              <a:rPr lang="en-US" sz="1400" b="0" i="0" u="none" strike="noStrike" cap="none">
                <a:solidFill>
                  <a:schemeClr val="dk1"/>
                </a:solidFill>
                <a:latin typeface="Avenir"/>
                <a:ea typeface="Avenir"/>
                <a:cs typeface="Avenir"/>
                <a:sym typeface="Avenir"/>
              </a:rPr>
              <a:t>2:Invasive </a:t>
            </a:r>
            <a:r>
              <a:rPr lang="en-US" sz="1400"/>
              <a:t>m</a:t>
            </a:r>
            <a:r>
              <a:rPr lang="en-US" sz="1400" b="0" i="0" u="none" strike="noStrike" cap="none">
                <a:solidFill>
                  <a:schemeClr val="dk1"/>
                </a:solidFill>
                <a:latin typeface="Avenir"/>
                <a:ea typeface="Avenir"/>
                <a:cs typeface="Avenir"/>
                <a:sym typeface="Avenir"/>
              </a:rPr>
              <a:t>echanical </a:t>
            </a:r>
            <a:r>
              <a:rPr lang="en-US" sz="1400"/>
              <a:t>v</a:t>
            </a:r>
            <a:r>
              <a:rPr lang="en-US" sz="1400" b="0" i="0" u="none" strike="noStrike" cap="none">
                <a:solidFill>
                  <a:schemeClr val="dk1"/>
                </a:solidFill>
                <a:latin typeface="Avenir"/>
                <a:ea typeface="Avenir"/>
                <a:cs typeface="Avenir"/>
                <a:sym typeface="Avenir"/>
              </a:rPr>
              <a:t>entilation (being connected to a breathing machine)  </a:t>
            </a:r>
          </a:p>
        </p:txBody>
      </p:sp>
      <p:sp>
        <p:nvSpPr>
          <p:cNvPr id="35" name="Shape 35"/>
          <p:cNvSpPr txBox="1">
            <a:spLocks noGrp="1"/>
          </p:cNvSpPr>
          <p:nvPr>
            <p:ph type="body" idx="2"/>
          </p:nvPr>
        </p:nvSpPr>
        <p:spPr>
          <a:xfrm>
            <a:off x="4783275" y="761999"/>
            <a:ext cx="3965700" cy="5588100"/>
          </a:xfrm>
          <a:prstGeom prst="rect">
            <a:avLst/>
          </a:prstGeom>
          <a:noFill/>
          <a:ln>
            <a:noFill/>
          </a:ln>
        </p:spPr>
        <p:txBody>
          <a:bodyPr lIns="91425" tIns="45700" rIns="91425" bIns="45700" anchor="t" anchorCtr="0">
            <a:noAutofit/>
          </a:bodyPr>
          <a:lstStyle/>
          <a:p>
            <a:pPr marL="0" marR="0" lvl="0" indent="0" algn="just" rtl="0">
              <a:lnSpc>
                <a:spcPct val="120000"/>
              </a:lnSpc>
              <a:spcBef>
                <a:spcPts val="0"/>
              </a:spcBef>
              <a:spcAft>
                <a:spcPts val="0"/>
              </a:spcAft>
              <a:buClr>
                <a:schemeClr val="dk1"/>
              </a:buClr>
              <a:buSzPct val="25000"/>
              <a:buFont typeface="Arial"/>
              <a:buNone/>
            </a:pPr>
            <a:r>
              <a:rPr lang="en-US" sz="1400"/>
              <a:t>Your goals of care will be added to your chart and your team will work with you to plan your care. </a:t>
            </a:r>
          </a:p>
          <a:p>
            <a:pPr marL="0" marR="0" lvl="0" indent="0" algn="just" rtl="0">
              <a:lnSpc>
                <a:spcPct val="120000"/>
              </a:lnSpc>
              <a:spcBef>
                <a:spcPts val="0"/>
              </a:spcBef>
              <a:spcAft>
                <a:spcPts val="0"/>
              </a:spcAft>
              <a:buClr>
                <a:schemeClr val="dk1"/>
              </a:buClr>
              <a:buSzPct val="25000"/>
              <a:buFont typeface="Arial"/>
              <a:buNone/>
            </a:pPr>
            <a:endParaRPr sz="1200"/>
          </a:p>
          <a:p>
            <a:pPr marL="0" marR="0" lvl="0" indent="0" algn="just" rtl="0">
              <a:lnSpc>
                <a:spcPct val="120000"/>
              </a:lnSpc>
              <a:spcBef>
                <a:spcPts val="0"/>
              </a:spcBef>
              <a:spcAft>
                <a:spcPts val="0"/>
              </a:spcAft>
              <a:buClr>
                <a:schemeClr val="dk1"/>
              </a:buClr>
              <a:buSzPct val="25000"/>
              <a:buFont typeface="Arial"/>
              <a:buNone/>
            </a:pPr>
            <a:endParaRPr sz="1200"/>
          </a:p>
          <a:p>
            <a:pPr marL="0" marR="0" lvl="0" indent="0" algn="just" rtl="0">
              <a:lnSpc>
                <a:spcPct val="120000"/>
              </a:lnSpc>
              <a:spcBef>
                <a:spcPts val="0"/>
              </a:spcBef>
              <a:spcAft>
                <a:spcPts val="0"/>
              </a:spcAft>
              <a:buClr>
                <a:schemeClr val="dk1"/>
              </a:buClr>
              <a:buSzPct val="25000"/>
              <a:buFont typeface="Arial"/>
              <a:buNone/>
            </a:pPr>
            <a:endParaRPr sz="1200"/>
          </a:p>
          <a:p>
            <a:pPr marL="0" marR="0" lvl="0" indent="0" algn="just" rtl="0">
              <a:lnSpc>
                <a:spcPct val="120000"/>
              </a:lnSpc>
              <a:spcBef>
                <a:spcPts val="0"/>
              </a:spcBef>
              <a:spcAft>
                <a:spcPts val="0"/>
              </a:spcAft>
              <a:buClr>
                <a:schemeClr val="dk1"/>
              </a:buClr>
              <a:buSzPct val="25000"/>
              <a:buFont typeface="Arial"/>
              <a:buNone/>
            </a:pPr>
            <a:endParaRPr sz="1200"/>
          </a:p>
          <a:p>
            <a:pPr marL="0" marR="0" lvl="0" indent="0" algn="just" rtl="0">
              <a:lnSpc>
                <a:spcPct val="120000"/>
              </a:lnSpc>
              <a:spcBef>
                <a:spcPts val="0"/>
              </a:spcBef>
              <a:spcAft>
                <a:spcPts val="0"/>
              </a:spcAft>
              <a:buClr>
                <a:schemeClr val="dk1"/>
              </a:buClr>
              <a:buSzPct val="25000"/>
              <a:buFont typeface="Arial"/>
              <a:buNone/>
            </a:pPr>
            <a:endParaRPr sz="1200"/>
          </a:p>
          <a:p>
            <a:pPr marL="0" marR="0" lvl="0" indent="0" algn="just" rtl="0">
              <a:lnSpc>
                <a:spcPct val="120000"/>
              </a:lnSpc>
              <a:spcBef>
                <a:spcPts val="0"/>
              </a:spcBef>
              <a:spcAft>
                <a:spcPts val="0"/>
              </a:spcAft>
              <a:buClr>
                <a:schemeClr val="dk1"/>
              </a:buClr>
              <a:buSzPct val="25000"/>
              <a:buFont typeface="Arial"/>
              <a:buNone/>
            </a:pPr>
            <a:endParaRPr sz="1200"/>
          </a:p>
          <a:p>
            <a:pPr marL="0" marR="0" lvl="0" indent="0" algn="just" rtl="0">
              <a:lnSpc>
                <a:spcPct val="120000"/>
              </a:lnSpc>
              <a:spcBef>
                <a:spcPts val="0"/>
              </a:spcBef>
              <a:spcAft>
                <a:spcPts val="0"/>
              </a:spcAft>
              <a:buClr>
                <a:schemeClr val="dk1"/>
              </a:buClr>
              <a:buSzPct val="25000"/>
              <a:buFont typeface="Arial"/>
              <a:buNone/>
            </a:pPr>
            <a:endParaRPr sz="1200"/>
          </a:p>
          <a:p>
            <a:pPr marL="0" marR="0" lvl="0" indent="0" algn="just" rtl="0">
              <a:lnSpc>
                <a:spcPct val="120000"/>
              </a:lnSpc>
              <a:spcBef>
                <a:spcPts val="0"/>
              </a:spcBef>
              <a:spcAft>
                <a:spcPts val="0"/>
              </a:spcAft>
              <a:buClr>
                <a:schemeClr val="dk1"/>
              </a:buClr>
              <a:buSzPct val="25000"/>
              <a:buFont typeface="Arial"/>
              <a:buNone/>
            </a:pPr>
            <a:endParaRPr sz="1200"/>
          </a:p>
          <a:p>
            <a:pPr marL="0" marR="0" lvl="0" indent="0" algn="just" rtl="0">
              <a:lnSpc>
                <a:spcPct val="120000"/>
              </a:lnSpc>
              <a:spcBef>
                <a:spcPts val="0"/>
              </a:spcBef>
              <a:spcAft>
                <a:spcPts val="0"/>
              </a:spcAft>
              <a:buClr>
                <a:schemeClr val="dk1"/>
              </a:buClr>
              <a:buSzPct val="25000"/>
              <a:buFont typeface="Arial"/>
              <a:buNone/>
            </a:pPr>
            <a:r>
              <a:rPr lang="en-US" sz="1400"/>
              <a:t>When treatments such as invasive mechanical ventilation or CPR cannot prolong life or are not wanted, you will continue to receive the best care.</a:t>
            </a:r>
          </a:p>
          <a:p>
            <a:pPr marL="0" marR="0" lvl="0" indent="0" algn="just" rtl="0">
              <a:lnSpc>
                <a:spcPct val="120000"/>
              </a:lnSpc>
              <a:spcBef>
                <a:spcPts val="240"/>
              </a:spcBef>
              <a:spcAft>
                <a:spcPts val="0"/>
              </a:spcAft>
              <a:buClr>
                <a:schemeClr val="dk1"/>
              </a:buClr>
              <a:buSzPct val="25000"/>
              <a:buFont typeface="Arial"/>
              <a:buNone/>
            </a:pPr>
            <a:endParaRPr sz="1200" b="0" i="0" u="none" strike="noStrike" cap="none">
              <a:solidFill>
                <a:schemeClr val="dk1"/>
              </a:solidFill>
              <a:latin typeface="Avenir"/>
              <a:ea typeface="Avenir"/>
              <a:cs typeface="Avenir"/>
              <a:sym typeface="Avenir"/>
            </a:endParaRPr>
          </a:p>
          <a:p>
            <a:pPr marL="0" marR="0" lvl="0" indent="0" algn="just" rtl="0">
              <a:lnSpc>
                <a:spcPct val="120000"/>
              </a:lnSpc>
              <a:spcBef>
                <a:spcPts val="240"/>
              </a:spcBef>
              <a:spcAft>
                <a:spcPts val="0"/>
              </a:spcAft>
              <a:buClr>
                <a:schemeClr val="dk1"/>
              </a:buClr>
              <a:buSzPct val="25000"/>
              <a:buFont typeface="Arial"/>
              <a:buNone/>
            </a:pPr>
            <a:endParaRPr sz="1200"/>
          </a:p>
          <a:p>
            <a:pPr marL="0" marR="0" lvl="0" indent="0" algn="just" rtl="0">
              <a:lnSpc>
                <a:spcPct val="120000"/>
              </a:lnSpc>
              <a:spcBef>
                <a:spcPts val="240"/>
              </a:spcBef>
              <a:spcAft>
                <a:spcPts val="0"/>
              </a:spcAft>
              <a:buClr>
                <a:schemeClr val="dk1"/>
              </a:buClr>
              <a:buSzPct val="25000"/>
              <a:buFont typeface="Arial"/>
              <a:buNone/>
            </a:pPr>
            <a:endParaRPr sz="1200"/>
          </a:p>
          <a:p>
            <a:pPr marL="0" marR="0" lvl="0" indent="0" algn="just" rtl="0">
              <a:lnSpc>
                <a:spcPct val="120000"/>
              </a:lnSpc>
              <a:spcBef>
                <a:spcPts val="240"/>
              </a:spcBef>
              <a:spcAft>
                <a:spcPts val="0"/>
              </a:spcAft>
              <a:buClr>
                <a:schemeClr val="dk1"/>
              </a:buClr>
              <a:buSzPct val="25000"/>
              <a:buFont typeface="Arial"/>
              <a:buNone/>
            </a:pPr>
            <a:endParaRPr sz="1200" b="0" i="0" u="none" strike="noStrike" cap="none">
              <a:solidFill>
                <a:schemeClr val="dk1"/>
              </a:solidFill>
              <a:latin typeface="Avenir"/>
              <a:ea typeface="Avenir"/>
              <a:cs typeface="Avenir"/>
              <a:sym typeface="Avenir"/>
            </a:endParaRPr>
          </a:p>
          <a:p>
            <a:pPr marL="0" marR="0" lvl="0" indent="0" algn="just" rtl="0">
              <a:lnSpc>
                <a:spcPct val="120000"/>
              </a:lnSpc>
              <a:spcBef>
                <a:spcPts val="240"/>
              </a:spcBef>
              <a:spcAft>
                <a:spcPts val="0"/>
              </a:spcAft>
              <a:buClr>
                <a:schemeClr val="dk1"/>
              </a:buClr>
              <a:buSzPct val="25000"/>
              <a:buFont typeface="Arial"/>
              <a:buNone/>
            </a:pPr>
            <a:r>
              <a:rPr lang="en-US" sz="1400" b="0" i="0" u="none" strike="noStrike" cap="none">
                <a:solidFill>
                  <a:schemeClr val="dk1"/>
                </a:solidFill>
                <a:latin typeface="Avenir"/>
                <a:ea typeface="Avenir"/>
                <a:cs typeface="Avenir"/>
                <a:sym typeface="Avenir"/>
              </a:rPr>
              <a:t>You can always change your mind. Just let</a:t>
            </a:r>
            <a:r>
              <a:rPr lang="en-US" sz="1400"/>
              <a:t> </a:t>
            </a:r>
            <a:r>
              <a:rPr lang="en-US" sz="1400" b="0" i="0" u="none" strike="noStrike" cap="none">
                <a:solidFill>
                  <a:schemeClr val="dk1"/>
                </a:solidFill>
                <a:latin typeface="Avenir"/>
                <a:ea typeface="Avenir"/>
                <a:cs typeface="Avenir"/>
                <a:sym typeface="Avenir"/>
              </a:rPr>
              <a:t>a</a:t>
            </a:r>
            <a:r>
              <a:rPr lang="en-US" sz="1400"/>
              <a:t> </a:t>
            </a:r>
            <a:r>
              <a:rPr lang="en-US" sz="1400" b="0" i="0" u="none" strike="noStrike" cap="none">
                <a:solidFill>
                  <a:schemeClr val="dk1"/>
                </a:solidFill>
                <a:latin typeface="Avenir"/>
                <a:ea typeface="Avenir"/>
                <a:cs typeface="Avenir"/>
                <a:sym typeface="Avenir"/>
              </a:rPr>
              <a:t>team member know.</a:t>
            </a:r>
          </a:p>
          <a:p>
            <a:pPr marL="0" marR="0" lvl="0" indent="0" algn="just" rtl="0">
              <a:lnSpc>
                <a:spcPct val="120000"/>
              </a:lnSpc>
              <a:spcBef>
                <a:spcPts val="240"/>
              </a:spcBef>
              <a:spcAft>
                <a:spcPts val="0"/>
              </a:spcAft>
              <a:buClr>
                <a:schemeClr val="dk1"/>
              </a:buClr>
              <a:buSzPct val="25000"/>
              <a:buFont typeface="Arial"/>
              <a:buNone/>
            </a:pPr>
            <a:endParaRPr sz="1200" b="0" i="0" u="none" strike="noStrike" cap="none">
              <a:solidFill>
                <a:schemeClr val="dk1"/>
              </a:solidFill>
              <a:latin typeface="Avenir"/>
              <a:ea typeface="Avenir"/>
              <a:cs typeface="Avenir"/>
              <a:sym typeface="Avenir"/>
            </a:endParaRPr>
          </a:p>
          <a:p>
            <a:pPr marL="0" marR="0" lvl="0" indent="0" algn="just" rtl="0">
              <a:lnSpc>
                <a:spcPct val="120000"/>
              </a:lnSpc>
              <a:spcBef>
                <a:spcPts val="240"/>
              </a:spcBef>
              <a:spcAft>
                <a:spcPts val="0"/>
              </a:spcAft>
              <a:buClr>
                <a:schemeClr val="dk1"/>
              </a:buClr>
              <a:buSzPct val="25000"/>
              <a:buFont typeface="Arial"/>
              <a:buNone/>
            </a:pPr>
            <a:r>
              <a:rPr lang="en-US" sz="1200" b="0" i="0" u="none" strike="noStrike" cap="none">
                <a:solidFill>
                  <a:schemeClr val="dk1"/>
                </a:solidFill>
                <a:latin typeface="Avenir"/>
                <a:ea typeface="Avenir"/>
                <a:cs typeface="Avenir"/>
                <a:sym typeface="Avenir"/>
              </a:rPr>
              <a:t>	</a:t>
            </a:r>
          </a:p>
          <a:p>
            <a:pPr marL="0" marR="0" lvl="0" indent="0" algn="just" rtl="0">
              <a:lnSpc>
                <a:spcPct val="120000"/>
              </a:lnSpc>
              <a:spcBef>
                <a:spcPts val="240"/>
              </a:spcBef>
              <a:spcAft>
                <a:spcPts val="0"/>
              </a:spcAft>
              <a:buClr>
                <a:schemeClr val="dk1"/>
              </a:buClr>
              <a:buSzPct val="25000"/>
              <a:buFont typeface="Arial"/>
              <a:buNone/>
            </a:pPr>
            <a:endParaRPr sz="1200"/>
          </a:p>
          <a:p>
            <a:pPr marL="0" marR="0" lvl="0" indent="0" algn="just" rtl="0">
              <a:lnSpc>
                <a:spcPct val="120000"/>
              </a:lnSpc>
              <a:spcBef>
                <a:spcPts val="240"/>
              </a:spcBef>
              <a:spcAft>
                <a:spcPts val="0"/>
              </a:spcAft>
              <a:buClr>
                <a:schemeClr val="dk1"/>
              </a:buClr>
              <a:buSzPct val="25000"/>
              <a:buFont typeface="Arial"/>
              <a:buNone/>
            </a:pPr>
            <a:endParaRPr sz="1200"/>
          </a:p>
          <a:p>
            <a:pPr marL="0" marR="0" lvl="0" indent="0" algn="just" rtl="0">
              <a:lnSpc>
                <a:spcPct val="120000"/>
              </a:lnSpc>
              <a:spcBef>
                <a:spcPts val="240"/>
              </a:spcBef>
              <a:buClr>
                <a:schemeClr val="dk1"/>
              </a:buClr>
              <a:buSzPct val="25000"/>
              <a:buFont typeface="Arial"/>
              <a:buNone/>
            </a:pPr>
            <a:endParaRPr sz="1200"/>
          </a:p>
          <a:p>
            <a:pPr marL="0" marR="0" lvl="0" indent="0" algn="just" rtl="0">
              <a:lnSpc>
                <a:spcPct val="120000"/>
              </a:lnSpc>
              <a:spcBef>
                <a:spcPts val="240"/>
              </a:spcBef>
              <a:buClr>
                <a:schemeClr val="dk1"/>
              </a:buClr>
              <a:buSzPct val="25000"/>
              <a:buFont typeface="Arial"/>
              <a:buNone/>
            </a:pPr>
            <a:endParaRPr sz="1200"/>
          </a:p>
        </p:txBody>
      </p:sp>
      <p:sp>
        <p:nvSpPr>
          <p:cNvPr id="36" name="Shape 36"/>
          <p:cNvSpPr txBox="1">
            <a:spLocks noGrp="1"/>
          </p:cNvSpPr>
          <p:nvPr>
            <p:ph type="body" idx="3"/>
          </p:nvPr>
        </p:nvSpPr>
        <p:spPr>
          <a:xfrm>
            <a:off x="4744439" y="274637"/>
            <a:ext cx="4399559" cy="79483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D67227"/>
              </a:buClr>
              <a:buSzPct val="25000"/>
              <a:buFont typeface="Arial"/>
              <a:buNone/>
            </a:pPr>
            <a:r>
              <a:rPr lang="en-US" sz="1700" b="1" i="0" u="none" strike="noStrike" cap="none" dirty="0">
                <a:solidFill>
                  <a:srgbClr val="000000"/>
                </a:solidFill>
                <a:latin typeface="Century Gothic"/>
                <a:ea typeface="Century Gothic"/>
                <a:cs typeface="Century Gothic"/>
                <a:sym typeface="Century Gothic"/>
              </a:rPr>
              <a:t>What happens after this conversation?</a:t>
            </a:r>
          </a:p>
        </p:txBody>
      </p:sp>
      <p:sp>
        <p:nvSpPr>
          <p:cNvPr id="37" name="Shape 37"/>
          <p:cNvSpPr txBox="1">
            <a:spLocks noGrp="1"/>
          </p:cNvSpPr>
          <p:nvPr>
            <p:ph type="body" idx="4"/>
          </p:nvPr>
        </p:nvSpPr>
        <p:spPr>
          <a:xfrm>
            <a:off x="293688" y="6490119"/>
            <a:ext cx="708944" cy="36512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buClr>
                <a:schemeClr val="dk1"/>
              </a:buClr>
              <a:buSzPct val="25000"/>
              <a:buFont typeface="Arial"/>
              <a:buNone/>
            </a:pPr>
            <a:r>
              <a:rPr lang="en-US" sz="1200" b="1" i="0" u="none" strike="noStrike" cap="none">
                <a:solidFill>
                  <a:schemeClr val="dk1"/>
                </a:solidFill>
                <a:latin typeface="Century Gothic"/>
                <a:ea typeface="Century Gothic"/>
                <a:cs typeface="Century Gothic"/>
                <a:sym typeface="Century Gothic"/>
              </a:rPr>
              <a:t>2</a:t>
            </a:r>
          </a:p>
        </p:txBody>
      </p:sp>
      <p:sp>
        <p:nvSpPr>
          <p:cNvPr id="38" name="Shape 38"/>
          <p:cNvSpPr txBox="1">
            <a:spLocks noGrp="1"/>
          </p:cNvSpPr>
          <p:nvPr>
            <p:ph type="body" idx="5"/>
          </p:nvPr>
        </p:nvSpPr>
        <p:spPr>
          <a:xfrm>
            <a:off x="8048374" y="6489701"/>
            <a:ext cx="774700" cy="365125"/>
          </a:xfrm>
          <a:prstGeom prst="rect">
            <a:avLst/>
          </a:prstGeom>
          <a:noFill/>
          <a:ln>
            <a:noFill/>
          </a:ln>
        </p:spPr>
        <p:txBody>
          <a:bodyPr lIns="91425" tIns="45700" rIns="91425" bIns="45700" anchor="t" anchorCtr="0">
            <a:noAutofit/>
          </a:bodyPr>
          <a:lstStyle/>
          <a:p>
            <a:pPr marL="0" marR="0" lvl="0" indent="0" algn="r" rtl="0">
              <a:spcBef>
                <a:spcPts val="0"/>
              </a:spcBef>
              <a:buClr>
                <a:schemeClr val="dk1"/>
              </a:buClr>
              <a:buSzPct val="25000"/>
              <a:buFont typeface="Arial"/>
              <a:buNone/>
            </a:pPr>
            <a:r>
              <a:rPr lang="en-US" sz="1200" b="1" i="0" u="none" strike="noStrike" cap="none">
                <a:solidFill>
                  <a:schemeClr val="dk1"/>
                </a:solidFill>
                <a:latin typeface="Century Gothic"/>
                <a:ea typeface="Century Gothic"/>
                <a:cs typeface="Century Gothic"/>
                <a:sym typeface="Century Gothic"/>
              </a:rPr>
              <a:t>11</a:t>
            </a:r>
          </a:p>
        </p:txBody>
      </p:sp>
      <p:pic>
        <p:nvPicPr>
          <p:cNvPr id="39" name="Shape 39" descr=" Im bubles.png"/>
          <p:cNvPicPr preferRelativeResize="0"/>
          <p:nvPr/>
        </p:nvPicPr>
        <p:blipFill rotWithShape="1">
          <a:blip r:embed="rId3">
            <a:alphaModFix/>
          </a:blip>
          <a:srcRect/>
          <a:stretch/>
        </p:blipFill>
        <p:spPr>
          <a:xfrm>
            <a:off x="4823374" y="4746821"/>
            <a:ext cx="947700" cy="652800"/>
          </a:xfrm>
          <a:prstGeom prst="rect">
            <a:avLst/>
          </a:prstGeom>
          <a:noFill/>
          <a:ln>
            <a:noFill/>
          </a:ln>
        </p:spPr>
      </p:pic>
      <p:pic>
        <p:nvPicPr>
          <p:cNvPr id="40" name="Shape 40" descr=" Im clipping board.png"/>
          <p:cNvPicPr preferRelativeResize="0"/>
          <p:nvPr/>
        </p:nvPicPr>
        <p:blipFill rotWithShape="1">
          <a:blip r:embed="rId4">
            <a:alphaModFix/>
          </a:blip>
          <a:srcRect/>
          <a:stretch/>
        </p:blipFill>
        <p:spPr>
          <a:xfrm>
            <a:off x="7846069" y="1557353"/>
            <a:ext cx="655200" cy="797100"/>
          </a:xfrm>
          <a:prstGeom prst="rect">
            <a:avLst/>
          </a:prstGeom>
          <a:noFill/>
          <a:ln>
            <a:noFill/>
          </a:ln>
        </p:spPr>
      </p:pic>
      <p:pic>
        <p:nvPicPr>
          <p:cNvPr id="41" name="Shape 41" descr="Image1.png"/>
          <p:cNvPicPr preferRelativeResize="0"/>
          <p:nvPr/>
        </p:nvPicPr>
        <p:blipFill>
          <a:blip r:embed="rId5">
            <a:alphaModFix/>
          </a:blip>
          <a:stretch>
            <a:fillRect/>
          </a:stretch>
        </p:blipFill>
        <p:spPr>
          <a:xfrm>
            <a:off x="585800" y="1934200"/>
            <a:ext cx="3389575" cy="1299999"/>
          </a:xfrm>
          <a:prstGeom prst="rect">
            <a:avLst/>
          </a:prstGeom>
          <a:noFill/>
          <a:ln>
            <a:noFill/>
          </a:ln>
        </p:spPr>
      </p:pic>
      <p:pic>
        <p:nvPicPr>
          <p:cNvPr id="42" name="Shape 42" descr=" Im dialog.png"/>
          <p:cNvPicPr preferRelativeResize="0"/>
          <p:nvPr/>
        </p:nvPicPr>
        <p:blipFill rotWithShape="1">
          <a:blip r:embed="rId6">
            <a:alphaModFix/>
          </a:blip>
          <a:srcRect/>
          <a:stretch/>
        </p:blipFill>
        <p:spPr>
          <a:xfrm>
            <a:off x="4999325" y="2521676"/>
            <a:ext cx="947700" cy="6879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394587" y="274637"/>
            <a:ext cx="4038600" cy="687900"/>
          </a:xfrm>
          <a:prstGeom prst="rect">
            <a:avLst/>
          </a:prstGeom>
          <a:noFill/>
          <a:ln>
            <a:noFill/>
          </a:ln>
        </p:spPr>
        <p:txBody>
          <a:bodyPr lIns="91425" tIns="45700" rIns="91425" bIns="45700" anchor="t" anchorCtr="0">
            <a:noAutofit/>
          </a:bodyPr>
          <a:lstStyle/>
          <a:p>
            <a:pPr marL="0" marR="0" lvl="0" indent="0" algn="l" rtl="0">
              <a:lnSpc>
                <a:spcPct val="120000"/>
              </a:lnSpc>
              <a:spcBef>
                <a:spcPts val="0"/>
              </a:spcBef>
              <a:buClr>
                <a:srgbClr val="D67227"/>
              </a:buClr>
              <a:buSzPct val="25000"/>
              <a:buFont typeface="Century Gothic"/>
              <a:buNone/>
            </a:pPr>
            <a:r>
              <a:rPr lang="en-US" sz="1700" b="1" i="0" u="none" strike="noStrike" cap="none" dirty="0">
                <a:solidFill>
                  <a:srgbClr val="000000"/>
                </a:solidFill>
                <a:latin typeface="Century Gothic"/>
                <a:ea typeface="Century Gothic"/>
                <a:cs typeface="Century Gothic"/>
                <a:sym typeface="Century Gothic"/>
              </a:rPr>
              <a:t>Summary</a:t>
            </a:r>
          </a:p>
        </p:txBody>
      </p:sp>
      <p:sp>
        <p:nvSpPr>
          <p:cNvPr id="48" name="Shape 48"/>
          <p:cNvSpPr txBox="1">
            <a:spLocks noGrp="1"/>
          </p:cNvSpPr>
          <p:nvPr>
            <p:ph type="body" idx="1"/>
          </p:nvPr>
        </p:nvSpPr>
        <p:spPr>
          <a:xfrm>
            <a:off x="457200" y="753625"/>
            <a:ext cx="3674100" cy="5596200"/>
          </a:xfrm>
          <a:prstGeom prst="rect">
            <a:avLst/>
          </a:prstGeom>
          <a:noFill/>
          <a:ln>
            <a:noFill/>
          </a:ln>
        </p:spPr>
        <p:txBody>
          <a:bodyPr lIns="91425" tIns="45700" rIns="91425" bIns="45700" anchor="t" anchorCtr="0">
            <a:noAutofit/>
          </a:bodyPr>
          <a:lstStyle/>
          <a:p>
            <a:pPr marL="0" marR="0" lvl="0" indent="0" algn="just" rtl="0">
              <a:lnSpc>
                <a:spcPct val="120000"/>
              </a:lnSpc>
              <a:spcBef>
                <a:spcPts val="0"/>
              </a:spcBef>
              <a:spcAft>
                <a:spcPts val="0"/>
              </a:spcAft>
              <a:buClr>
                <a:schemeClr val="dk1"/>
              </a:buClr>
              <a:buSzPct val="25000"/>
              <a:buFont typeface="Arial"/>
              <a:buNone/>
            </a:pPr>
            <a:r>
              <a:rPr lang="en-US" sz="1400" b="0" i="0" u="none" strike="noStrike" cap="none" dirty="0">
                <a:solidFill>
                  <a:schemeClr val="dk1"/>
                </a:solidFill>
                <a:latin typeface="Avenir"/>
                <a:ea typeface="Avenir"/>
                <a:cs typeface="Avenir"/>
                <a:sym typeface="Avenir"/>
              </a:rPr>
              <a:t>This document presented you with information about two ICU interventions. You reflected on your wishes and your current and anticipated levels of independence.</a:t>
            </a:r>
          </a:p>
          <a:p>
            <a:pPr marL="0" marR="0" lvl="0" indent="0" algn="just" rtl="0">
              <a:lnSpc>
                <a:spcPct val="120000"/>
              </a:lnSpc>
              <a:spcBef>
                <a:spcPts val="240"/>
              </a:spcBef>
              <a:spcAft>
                <a:spcPts val="0"/>
              </a:spcAft>
              <a:buClr>
                <a:schemeClr val="dk1"/>
              </a:buClr>
              <a:buSzPct val="25000"/>
              <a:buFont typeface="Arial"/>
              <a:buNone/>
            </a:pPr>
            <a:endParaRPr sz="1200" b="0" i="0" u="none" strike="noStrike" cap="none" dirty="0">
              <a:solidFill>
                <a:schemeClr val="dk1"/>
              </a:solidFill>
              <a:latin typeface="Avenir"/>
              <a:ea typeface="Avenir"/>
              <a:cs typeface="Avenir"/>
              <a:sym typeface="Avenir"/>
            </a:endParaRPr>
          </a:p>
          <a:p>
            <a:pPr marL="0" marR="0" lvl="0" indent="0" algn="just" rtl="0">
              <a:lnSpc>
                <a:spcPct val="120000"/>
              </a:lnSpc>
              <a:spcBef>
                <a:spcPts val="240"/>
              </a:spcBef>
              <a:spcAft>
                <a:spcPts val="0"/>
              </a:spcAft>
              <a:buClr>
                <a:schemeClr val="dk1"/>
              </a:buClr>
              <a:buSzPct val="25000"/>
              <a:buFont typeface="Arial"/>
              <a:buNone/>
            </a:pPr>
            <a:r>
              <a:rPr lang="en-US" sz="1200" dirty="0"/>
              <a:t>	</a:t>
            </a:r>
            <a:r>
              <a:rPr lang="en-US" sz="1400" b="0" i="0" u="none" strike="noStrike" cap="none" dirty="0" smtClean="0">
                <a:solidFill>
                  <a:schemeClr val="dk1"/>
                </a:solidFill>
                <a:latin typeface="Avenir"/>
                <a:ea typeface="Avenir"/>
                <a:cs typeface="Avenir"/>
                <a:sym typeface="Avenir"/>
              </a:rPr>
              <a:t>For </a:t>
            </a:r>
            <a:r>
              <a:rPr lang="en-US" sz="1400" b="0" i="0" u="none" strike="noStrike" cap="none" dirty="0">
                <a:solidFill>
                  <a:schemeClr val="dk1"/>
                </a:solidFill>
                <a:latin typeface="Avenir"/>
                <a:ea typeface="Avenir"/>
                <a:cs typeface="Avenir"/>
                <a:sym typeface="Avenir"/>
              </a:rPr>
              <a:t>now, if your heart stops beating, would   you </a:t>
            </a:r>
            <a:r>
              <a:rPr lang="en-US" sz="1400" dirty="0"/>
              <a:t> like your care team to attempt CPR</a:t>
            </a:r>
            <a:r>
              <a:rPr lang="en-US" sz="1400" b="0" i="0" u="none" strike="noStrike" cap="none" dirty="0">
                <a:solidFill>
                  <a:schemeClr val="dk1"/>
                </a:solidFill>
                <a:latin typeface="Avenir"/>
                <a:ea typeface="Avenir"/>
                <a:cs typeface="Avenir"/>
                <a:sym typeface="Avenir"/>
              </a:rPr>
              <a:t>?</a:t>
            </a:r>
          </a:p>
          <a:p>
            <a:pPr marL="0" marR="0" lvl="0" indent="0" algn="just" rtl="0">
              <a:lnSpc>
                <a:spcPct val="120000"/>
              </a:lnSpc>
              <a:spcBef>
                <a:spcPts val="240"/>
              </a:spcBef>
              <a:spcAft>
                <a:spcPts val="0"/>
              </a:spcAft>
              <a:buClr>
                <a:schemeClr val="dk1"/>
              </a:buClr>
              <a:buSzPct val="25000"/>
              <a:buFont typeface="Arial"/>
              <a:buNone/>
            </a:pPr>
            <a:r>
              <a:rPr lang="en-US" sz="1400" b="1" i="0" u="none" strike="noStrike" cap="none" dirty="0" smtClean="0">
                <a:solidFill>
                  <a:schemeClr val="dk1"/>
                </a:solidFill>
                <a:latin typeface="Avenir"/>
                <a:ea typeface="Avenir"/>
                <a:cs typeface="Avenir"/>
                <a:sym typeface="Avenir"/>
              </a:rPr>
              <a:t>         Yes </a:t>
            </a:r>
            <a:r>
              <a:rPr lang="en-US" sz="1400" b="1" i="0" u="none" strike="noStrike" cap="none" dirty="0">
                <a:solidFill>
                  <a:schemeClr val="dk1"/>
                </a:solidFill>
                <a:latin typeface="Avenir"/>
                <a:ea typeface="Avenir"/>
                <a:cs typeface="Avenir"/>
                <a:sym typeface="Avenir"/>
              </a:rPr>
              <a:t>	 </a:t>
            </a:r>
            <a:r>
              <a:rPr lang="en-US" sz="1400" b="1" i="0" u="none" strike="noStrike" cap="none" dirty="0" smtClean="0">
                <a:solidFill>
                  <a:schemeClr val="dk1"/>
                </a:solidFill>
                <a:latin typeface="Avenir"/>
                <a:ea typeface="Avenir"/>
                <a:cs typeface="Avenir"/>
                <a:sym typeface="Avenir"/>
              </a:rPr>
              <a:t>         </a:t>
            </a:r>
            <a:r>
              <a:rPr lang="en-US" sz="1400" b="1" i="0" u="none" strike="noStrike" cap="none" dirty="0">
                <a:solidFill>
                  <a:schemeClr val="dk1"/>
                </a:solidFill>
                <a:latin typeface="Avenir"/>
                <a:ea typeface="Avenir"/>
                <a:cs typeface="Avenir"/>
                <a:sym typeface="Avenir"/>
              </a:rPr>
              <a:t>No       </a:t>
            </a:r>
            <a:r>
              <a:rPr lang="en-US" sz="1400" b="1" dirty="0"/>
              <a:t> </a:t>
            </a:r>
            <a:r>
              <a:rPr lang="en-US" sz="1400" b="1" dirty="0" smtClean="0"/>
              <a:t> </a:t>
            </a:r>
            <a:r>
              <a:rPr lang="en-US" sz="1400" b="1" i="0" u="none" strike="noStrike" cap="none" dirty="0" smtClean="0">
                <a:solidFill>
                  <a:schemeClr val="dk1"/>
                </a:solidFill>
                <a:latin typeface="Avenir"/>
                <a:ea typeface="Avenir"/>
                <a:cs typeface="Avenir"/>
                <a:sym typeface="Avenir"/>
              </a:rPr>
              <a:t>      </a:t>
            </a:r>
            <a:r>
              <a:rPr lang="en-US" sz="1400" b="1" i="0" u="none" strike="noStrike" cap="none" dirty="0">
                <a:solidFill>
                  <a:schemeClr val="dk1"/>
                </a:solidFill>
                <a:latin typeface="Avenir"/>
                <a:ea typeface="Avenir"/>
                <a:cs typeface="Avenir"/>
                <a:sym typeface="Avenir"/>
              </a:rPr>
              <a:t>Undecided</a:t>
            </a:r>
            <a:r>
              <a:rPr lang="en-US" sz="1200" b="1" i="0" u="none" strike="noStrike" cap="none" dirty="0">
                <a:solidFill>
                  <a:schemeClr val="dk1"/>
                </a:solidFill>
                <a:latin typeface="Avenir"/>
                <a:ea typeface="Avenir"/>
                <a:cs typeface="Avenir"/>
                <a:sym typeface="Avenir"/>
              </a:rPr>
              <a:t>   </a:t>
            </a:r>
          </a:p>
          <a:p>
            <a:pPr marL="0" marR="0" lvl="0" indent="0" algn="l" rtl="0">
              <a:lnSpc>
                <a:spcPct val="120000"/>
              </a:lnSpc>
              <a:spcBef>
                <a:spcPts val="240"/>
              </a:spcBef>
              <a:spcAft>
                <a:spcPts val="0"/>
              </a:spcAft>
              <a:buClr>
                <a:schemeClr val="dk1"/>
              </a:buClr>
              <a:buSzPct val="25000"/>
              <a:buFont typeface="Arial"/>
              <a:buNone/>
            </a:pPr>
            <a:r>
              <a:rPr lang="en-US" sz="1200" b="1" i="0" u="none" strike="noStrike" cap="none" dirty="0">
                <a:solidFill>
                  <a:schemeClr val="dk1"/>
                </a:solidFill>
                <a:latin typeface="Avenir"/>
                <a:ea typeface="Avenir"/>
                <a:cs typeface="Avenir"/>
                <a:sym typeface="Avenir"/>
              </a:rPr>
              <a:t/>
            </a:r>
            <a:br>
              <a:rPr lang="en-US" sz="1200" b="1" i="0" u="none" strike="noStrike" cap="none" dirty="0">
                <a:solidFill>
                  <a:schemeClr val="dk1"/>
                </a:solidFill>
                <a:latin typeface="Avenir"/>
                <a:ea typeface="Avenir"/>
                <a:cs typeface="Avenir"/>
                <a:sym typeface="Avenir"/>
              </a:rPr>
            </a:br>
            <a:r>
              <a:rPr lang="en-US" sz="1200" b="1" i="0" u="none" strike="noStrike" cap="none" dirty="0" smtClean="0">
                <a:solidFill>
                  <a:schemeClr val="dk1"/>
                </a:solidFill>
                <a:latin typeface="Avenir"/>
                <a:ea typeface="Avenir"/>
                <a:cs typeface="Avenir"/>
                <a:sym typeface="Avenir"/>
              </a:rPr>
              <a:t>                 </a:t>
            </a:r>
            <a:r>
              <a:rPr lang="en-US" sz="1400" dirty="0" smtClean="0"/>
              <a:t>For </a:t>
            </a:r>
            <a:r>
              <a:rPr lang="en-US" sz="1400" dirty="0"/>
              <a:t>now, if you can’t breath without help, do   you want i</a:t>
            </a:r>
            <a:r>
              <a:rPr lang="en-US" sz="1400" b="0" i="0" u="none" strike="noStrike" cap="none" dirty="0">
                <a:solidFill>
                  <a:schemeClr val="dk1"/>
                </a:solidFill>
                <a:latin typeface="Avenir"/>
                <a:ea typeface="Avenir"/>
                <a:cs typeface="Avenir"/>
                <a:sym typeface="Avenir"/>
              </a:rPr>
              <a:t>nvasive </a:t>
            </a:r>
            <a:r>
              <a:rPr lang="en-US" sz="1400" dirty="0"/>
              <a:t>m</a:t>
            </a:r>
            <a:r>
              <a:rPr lang="en-US" sz="1400" b="0" i="0" u="none" strike="noStrike" cap="none" dirty="0">
                <a:solidFill>
                  <a:schemeClr val="dk1"/>
                </a:solidFill>
                <a:latin typeface="Avenir"/>
                <a:ea typeface="Avenir"/>
                <a:cs typeface="Avenir"/>
                <a:sym typeface="Avenir"/>
              </a:rPr>
              <a:t>echanical </a:t>
            </a:r>
            <a:r>
              <a:rPr lang="en-US" sz="1400" dirty="0" smtClean="0"/>
              <a:t>v</a:t>
            </a:r>
            <a:r>
              <a:rPr lang="en-US" sz="1400" b="0" i="0" u="none" strike="noStrike" cap="none" dirty="0" smtClean="0">
                <a:solidFill>
                  <a:schemeClr val="dk1"/>
                </a:solidFill>
                <a:latin typeface="Avenir"/>
                <a:ea typeface="Avenir"/>
                <a:cs typeface="Avenir"/>
                <a:sym typeface="Avenir"/>
              </a:rPr>
              <a:t>entilation</a:t>
            </a:r>
            <a:r>
              <a:rPr lang="en-US" sz="1400" dirty="0" smtClean="0"/>
              <a:t>?</a:t>
            </a:r>
          </a:p>
          <a:p>
            <a:pPr marL="0" marR="0" lvl="0" indent="0" algn="l" rtl="0">
              <a:lnSpc>
                <a:spcPct val="120000"/>
              </a:lnSpc>
              <a:spcBef>
                <a:spcPts val="240"/>
              </a:spcBef>
              <a:spcAft>
                <a:spcPts val="0"/>
              </a:spcAft>
              <a:buClr>
                <a:schemeClr val="dk1"/>
              </a:buClr>
              <a:buSzPct val="25000"/>
              <a:buFont typeface="Arial"/>
              <a:buNone/>
            </a:pPr>
            <a:r>
              <a:rPr lang="en-US" sz="1400" b="1" i="0" u="none" strike="noStrike" cap="none" dirty="0" smtClean="0">
                <a:solidFill>
                  <a:schemeClr val="dk1"/>
                </a:solidFill>
                <a:latin typeface="Avenir"/>
                <a:ea typeface="Avenir"/>
                <a:cs typeface="Avenir"/>
                <a:sym typeface="Avenir"/>
              </a:rPr>
              <a:t>      </a:t>
            </a:r>
            <a:r>
              <a:rPr lang="en-US" sz="1400" b="1" i="0" u="none" strike="noStrike" cap="none" dirty="0">
                <a:solidFill>
                  <a:schemeClr val="dk1"/>
                </a:solidFill>
                <a:latin typeface="Avenir"/>
                <a:ea typeface="Avenir"/>
                <a:cs typeface="Avenir"/>
                <a:sym typeface="Avenir"/>
              </a:rPr>
              <a:t>Yes </a:t>
            </a:r>
            <a:r>
              <a:rPr lang="en-US" sz="1400" b="1" i="0" u="none" strike="noStrike" cap="none" dirty="0" smtClean="0">
                <a:solidFill>
                  <a:schemeClr val="dk1"/>
                </a:solidFill>
                <a:latin typeface="Avenir"/>
                <a:ea typeface="Avenir"/>
                <a:cs typeface="Avenir"/>
                <a:sym typeface="Avenir"/>
              </a:rPr>
              <a:t>   </a:t>
            </a:r>
            <a:r>
              <a:rPr lang="en-US" sz="1400" b="1" i="0" u="none" strike="noStrike" cap="none" dirty="0">
                <a:solidFill>
                  <a:schemeClr val="dk1"/>
                </a:solidFill>
                <a:latin typeface="Avenir"/>
                <a:ea typeface="Avenir"/>
                <a:cs typeface="Avenir"/>
                <a:sym typeface="Avenir"/>
              </a:rPr>
              <a:t>	</a:t>
            </a:r>
            <a:r>
              <a:rPr lang="en-US" sz="1400" b="1" i="0" u="none" strike="noStrike" cap="none" dirty="0" smtClean="0">
                <a:solidFill>
                  <a:schemeClr val="dk1"/>
                </a:solidFill>
                <a:latin typeface="Avenir"/>
                <a:ea typeface="Avenir"/>
                <a:cs typeface="Avenir"/>
                <a:sym typeface="Avenir"/>
              </a:rPr>
              <a:t>           No</a:t>
            </a:r>
            <a:r>
              <a:rPr lang="en-US" sz="1400" b="1" dirty="0" smtClean="0"/>
              <a:t>              </a:t>
            </a:r>
            <a:r>
              <a:rPr lang="en-US" sz="1400" b="1" i="0" u="none" strike="noStrike" cap="none" dirty="0" smtClean="0">
                <a:solidFill>
                  <a:schemeClr val="dk1"/>
                </a:solidFill>
                <a:latin typeface="Avenir"/>
                <a:ea typeface="Avenir"/>
                <a:cs typeface="Avenir"/>
                <a:sym typeface="Avenir"/>
              </a:rPr>
              <a:t>Undecided</a:t>
            </a:r>
            <a:endParaRPr lang="en-US" sz="1400" b="1" i="0" u="none" strike="noStrike" cap="none" dirty="0">
              <a:solidFill>
                <a:schemeClr val="dk1"/>
              </a:solidFill>
              <a:latin typeface="Avenir"/>
              <a:ea typeface="Avenir"/>
              <a:cs typeface="Avenir"/>
              <a:sym typeface="Avenir"/>
            </a:endParaRPr>
          </a:p>
          <a:p>
            <a:pPr marL="0" marR="0" lvl="0" indent="0" algn="just" rtl="0">
              <a:lnSpc>
                <a:spcPct val="100000"/>
              </a:lnSpc>
              <a:spcBef>
                <a:spcPts val="240"/>
              </a:spcBef>
              <a:spcAft>
                <a:spcPts val="0"/>
              </a:spcAft>
              <a:buClr>
                <a:schemeClr val="dk1"/>
              </a:buClr>
              <a:buSzPct val="25000"/>
              <a:buFont typeface="Arial"/>
              <a:buNone/>
            </a:pPr>
            <a:endParaRPr sz="1200" b="1" i="0" u="none" strike="noStrike" cap="none" dirty="0">
              <a:solidFill>
                <a:schemeClr val="dk1"/>
              </a:solidFill>
              <a:latin typeface="Avenir"/>
              <a:ea typeface="Avenir"/>
              <a:cs typeface="Avenir"/>
              <a:sym typeface="Avenir"/>
            </a:endParaRPr>
          </a:p>
          <a:p>
            <a:pPr marL="0" marR="0" lvl="0" indent="0" algn="just" rtl="0">
              <a:lnSpc>
                <a:spcPct val="100000"/>
              </a:lnSpc>
              <a:spcBef>
                <a:spcPts val="240"/>
              </a:spcBef>
              <a:buClr>
                <a:schemeClr val="dk1"/>
              </a:buClr>
              <a:buSzPct val="25000"/>
              <a:buFont typeface="Arial"/>
              <a:buNone/>
            </a:pPr>
            <a:r>
              <a:rPr lang="en-US" sz="1400" b="1" i="0" u="none" strike="noStrike" cap="none" dirty="0">
                <a:solidFill>
                  <a:schemeClr val="dk1"/>
                </a:solidFill>
                <a:latin typeface="Avenir"/>
                <a:ea typeface="Avenir"/>
                <a:cs typeface="Avenir"/>
                <a:sym typeface="Avenir"/>
              </a:rPr>
              <a:t> Notes</a:t>
            </a:r>
          </a:p>
        </p:txBody>
      </p:sp>
      <p:sp>
        <p:nvSpPr>
          <p:cNvPr id="49" name="Shape 49"/>
          <p:cNvSpPr txBox="1">
            <a:spLocks noGrp="1"/>
          </p:cNvSpPr>
          <p:nvPr>
            <p:ph type="body" idx="2"/>
          </p:nvPr>
        </p:nvSpPr>
        <p:spPr>
          <a:xfrm>
            <a:off x="4919621" y="1069474"/>
            <a:ext cx="3683308" cy="5280526"/>
          </a:xfrm>
          <a:prstGeom prst="rect">
            <a:avLst/>
          </a:prstGeom>
          <a:noFill/>
          <a:ln>
            <a:noFill/>
          </a:ln>
        </p:spPr>
        <p:txBody>
          <a:bodyPr lIns="91425" tIns="45700" rIns="91425" bIns="45700" anchor="t" anchorCtr="0">
            <a:noAutofit/>
          </a:bodyPr>
          <a:lstStyle/>
          <a:p>
            <a:pPr marL="0" marR="0" lvl="0" indent="0" algn="just" rtl="0">
              <a:lnSpc>
                <a:spcPct val="120000"/>
              </a:lnSpc>
              <a:spcBef>
                <a:spcPts val="0"/>
              </a:spcBef>
              <a:spcAft>
                <a:spcPts val="0"/>
              </a:spcAft>
              <a:buClr>
                <a:schemeClr val="dk1"/>
              </a:buClr>
              <a:buSzPct val="25000"/>
              <a:buFont typeface="Arial"/>
              <a:buNone/>
            </a:pPr>
            <a:r>
              <a:rPr lang="en-US" sz="1400" b="1" i="0" u="none" strike="noStrike" cap="none" dirty="0">
                <a:solidFill>
                  <a:schemeClr val="dk1"/>
                </a:solidFill>
                <a:latin typeface="Avenir"/>
                <a:ea typeface="Avenir"/>
                <a:cs typeface="Avenir"/>
                <a:sym typeface="Avenir"/>
              </a:rPr>
              <a:t>Below are a few questions to help your care team get to know you:</a:t>
            </a:r>
          </a:p>
          <a:p>
            <a:pPr marL="0" marR="0" lvl="0" indent="0" algn="just" rtl="0">
              <a:lnSpc>
                <a:spcPct val="120000"/>
              </a:lnSpc>
              <a:spcBef>
                <a:spcPts val="240"/>
              </a:spcBef>
              <a:spcAft>
                <a:spcPts val="0"/>
              </a:spcAft>
              <a:buClr>
                <a:schemeClr val="dk1"/>
              </a:buClr>
              <a:buSzPct val="25000"/>
              <a:buFont typeface="Arial"/>
              <a:buNone/>
            </a:pPr>
            <a:endParaRPr sz="1400" b="0" i="0" u="none" strike="noStrike" cap="none" dirty="0">
              <a:solidFill>
                <a:schemeClr val="dk1"/>
              </a:solidFill>
              <a:latin typeface="Avenir"/>
              <a:ea typeface="Avenir"/>
              <a:cs typeface="Avenir"/>
              <a:sym typeface="Avenir"/>
            </a:endParaRPr>
          </a:p>
          <a:p>
            <a:pPr marL="0" marR="0" lvl="0" indent="0" algn="just" rtl="0">
              <a:lnSpc>
                <a:spcPct val="120000"/>
              </a:lnSpc>
              <a:spcBef>
                <a:spcPts val="240"/>
              </a:spcBef>
              <a:spcAft>
                <a:spcPts val="0"/>
              </a:spcAft>
              <a:buClr>
                <a:schemeClr val="dk1"/>
              </a:buClr>
              <a:buSzPct val="25000"/>
              <a:buFont typeface="Arial"/>
              <a:buNone/>
            </a:pPr>
            <a:r>
              <a:rPr lang="en-US" sz="1400" b="0" i="0" u="none" strike="noStrike" cap="none" dirty="0">
                <a:solidFill>
                  <a:schemeClr val="dk1"/>
                </a:solidFill>
                <a:latin typeface="Avenir"/>
                <a:ea typeface="Avenir"/>
                <a:cs typeface="Avenir"/>
                <a:sym typeface="Avenir"/>
              </a:rPr>
              <a:t>Do you know anyone who has had </a:t>
            </a:r>
            <a:r>
              <a:rPr lang="en-US" sz="1400" dirty="0"/>
              <a:t> </a:t>
            </a:r>
            <a:r>
              <a:rPr lang="en-US" sz="1400" b="0" i="0" u="none" strike="noStrike" cap="none" dirty="0">
                <a:solidFill>
                  <a:schemeClr val="dk1"/>
                </a:solidFill>
                <a:latin typeface="Avenir"/>
                <a:ea typeface="Avenir"/>
                <a:cs typeface="Avenir"/>
                <a:sym typeface="Avenir"/>
              </a:rPr>
              <a:t>CPR</a:t>
            </a:r>
            <a:r>
              <a:rPr lang="en-US" sz="1400" dirty="0"/>
              <a:t> </a:t>
            </a:r>
            <a:r>
              <a:rPr lang="en-US" sz="1400" b="0" i="0" u="none" strike="noStrike" cap="none" dirty="0">
                <a:solidFill>
                  <a:schemeClr val="dk1"/>
                </a:solidFill>
                <a:latin typeface="Avenir"/>
                <a:ea typeface="Avenir"/>
                <a:cs typeface="Avenir"/>
                <a:sym typeface="Avenir"/>
              </a:rPr>
              <a:t>or </a:t>
            </a:r>
            <a:r>
              <a:rPr lang="en-US" sz="1400" dirty="0"/>
              <a:t>i</a:t>
            </a:r>
            <a:r>
              <a:rPr lang="en-US" sz="1400" b="0" i="0" u="none" strike="noStrike" cap="none" dirty="0">
                <a:solidFill>
                  <a:schemeClr val="dk1"/>
                </a:solidFill>
                <a:latin typeface="Avenir"/>
                <a:ea typeface="Avenir"/>
                <a:cs typeface="Avenir"/>
                <a:sym typeface="Avenir"/>
              </a:rPr>
              <a:t>nvasive </a:t>
            </a:r>
            <a:r>
              <a:rPr lang="en-US" sz="1400" dirty="0"/>
              <a:t>m</a:t>
            </a:r>
            <a:r>
              <a:rPr lang="en-US" sz="1400" b="0" i="0" u="none" strike="noStrike" cap="none" dirty="0">
                <a:solidFill>
                  <a:schemeClr val="dk1"/>
                </a:solidFill>
                <a:latin typeface="Avenir"/>
                <a:ea typeface="Avenir"/>
                <a:cs typeface="Avenir"/>
                <a:sym typeface="Avenir"/>
              </a:rPr>
              <a:t>echanical </a:t>
            </a:r>
            <a:r>
              <a:rPr lang="en-US" sz="1400" dirty="0"/>
              <a:t>v</a:t>
            </a:r>
            <a:r>
              <a:rPr lang="en-US" sz="1400" b="0" i="0" u="none" strike="noStrike" cap="none" dirty="0">
                <a:solidFill>
                  <a:schemeClr val="dk1"/>
                </a:solidFill>
                <a:latin typeface="Avenir"/>
                <a:ea typeface="Avenir"/>
                <a:cs typeface="Avenir"/>
                <a:sym typeface="Avenir"/>
              </a:rPr>
              <a:t>entilation ?</a:t>
            </a:r>
          </a:p>
          <a:p>
            <a:pPr marL="0" marR="0" lvl="0" indent="0" algn="just" rtl="0">
              <a:lnSpc>
                <a:spcPct val="120000"/>
              </a:lnSpc>
              <a:spcBef>
                <a:spcPts val="240"/>
              </a:spcBef>
              <a:spcAft>
                <a:spcPts val="0"/>
              </a:spcAft>
              <a:buClr>
                <a:schemeClr val="dk1"/>
              </a:buClr>
              <a:buSzPct val="25000"/>
              <a:buFont typeface="Arial"/>
              <a:buNone/>
            </a:pPr>
            <a:endParaRPr sz="1200" b="0" i="0" u="none" strike="noStrike" cap="none" dirty="0">
              <a:solidFill>
                <a:schemeClr val="dk1"/>
              </a:solidFill>
              <a:latin typeface="Avenir"/>
              <a:ea typeface="Avenir"/>
              <a:cs typeface="Avenir"/>
              <a:sym typeface="Avenir"/>
            </a:endParaRPr>
          </a:p>
          <a:p>
            <a:pPr marL="0" marR="0" lvl="0" indent="0" algn="just" rtl="0">
              <a:lnSpc>
                <a:spcPct val="120000"/>
              </a:lnSpc>
              <a:spcBef>
                <a:spcPts val="240"/>
              </a:spcBef>
              <a:spcAft>
                <a:spcPts val="0"/>
              </a:spcAft>
              <a:buClr>
                <a:schemeClr val="dk1"/>
              </a:buClr>
              <a:buSzPct val="25000"/>
              <a:buFont typeface="Arial"/>
              <a:buNone/>
            </a:pPr>
            <a:endParaRPr sz="1200" b="0" i="0" u="none" strike="noStrike" cap="none" dirty="0">
              <a:solidFill>
                <a:schemeClr val="dk1"/>
              </a:solidFill>
              <a:latin typeface="Avenir"/>
              <a:ea typeface="Avenir"/>
              <a:cs typeface="Avenir"/>
              <a:sym typeface="Avenir"/>
            </a:endParaRPr>
          </a:p>
          <a:p>
            <a:pPr marL="0" marR="0" lvl="0" indent="0" algn="just" rtl="0">
              <a:lnSpc>
                <a:spcPct val="120000"/>
              </a:lnSpc>
              <a:spcBef>
                <a:spcPts val="240"/>
              </a:spcBef>
              <a:spcAft>
                <a:spcPts val="0"/>
              </a:spcAft>
              <a:buClr>
                <a:schemeClr val="dk1"/>
              </a:buClr>
              <a:buSzPct val="25000"/>
              <a:buFont typeface="Arial"/>
              <a:buNone/>
            </a:pPr>
            <a:endParaRPr sz="1200" b="0" i="0" u="none" strike="noStrike" cap="none" dirty="0">
              <a:solidFill>
                <a:schemeClr val="dk1"/>
              </a:solidFill>
              <a:latin typeface="Avenir"/>
              <a:ea typeface="Avenir"/>
              <a:cs typeface="Avenir"/>
              <a:sym typeface="Avenir"/>
            </a:endParaRPr>
          </a:p>
          <a:p>
            <a:pPr marL="0" marR="0" lvl="0" indent="0" algn="just" rtl="0">
              <a:lnSpc>
                <a:spcPct val="120000"/>
              </a:lnSpc>
              <a:spcBef>
                <a:spcPts val="240"/>
              </a:spcBef>
              <a:spcAft>
                <a:spcPts val="0"/>
              </a:spcAft>
              <a:buClr>
                <a:schemeClr val="dk1"/>
              </a:buClr>
              <a:buSzPct val="25000"/>
              <a:buFont typeface="Arial"/>
              <a:buNone/>
            </a:pPr>
            <a:endParaRPr sz="1200" b="0" i="0" u="none" strike="noStrike" cap="none" dirty="0">
              <a:solidFill>
                <a:schemeClr val="dk1"/>
              </a:solidFill>
              <a:latin typeface="Avenir"/>
              <a:ea typeface="Avenir"/>
              <a:cs typeface="Avenir"/>
              <a:sym typeface="Avenir"/>
            </a:endParaRPr>
          </a:p>
          <a:p>
            <a:pPr marL="0" marR="0" lvl="0" indent="0" algn="just" rtl="0">
              <a:lnSpc>
                <a:spcPct val="120000"/>
              </a:lnSpc>
              <a:spcBef>
                <a:spcPts val="240"/>
              </a:spcBef>
              <a:spcAft>
                <a:spcPts val="0"/>
              </a:spcAft>
              <a:buClr>
                <a:schemeClr val="dk1"/>
              </a:buClr>
              <a:buSzPct val="25000"/>
              <a:buFont typeface="Arial"/>
              <a:buNone/>
            </a:pPr>
            <a:endParaRPr sz="1200" b="0" i="0" u="none" strike="noStrike" cap="none" dirty="0">
              <a:solidFill>
                <a:schemeClr val="dk1"/>
              </a:solidFill>
              <a:latin typeface="Avenir"/>
              <a:ea typeface="Avenir"/>
              <a:cs typeface="Avenir"/>
              <a:sym typeface="Avenir"/>
            </a:endParaRPr>
          </a:p>
          <a:p>
            <a:pPr marL="0" marR="0" lvl="0" indent="0" algn="just" rtl="0">
              <a:lnSpc>
                <a:spcPct val="120000"/>
              </a:lnSpc>
              <a:spcBef>
                <a:spcPts val="240"/>
              </a:spcBef>
              <a:buClr>
                <a:schemeClr val="dk1"/>
              </a:buClr>
              <a:buSzPct val="25000"/>
              <a:buFont typeface="Arial"/>
              <a:buNone/>
            </a:pPr>
            <a:endParaRPr sz="1200" dirty="0"/>
          </a:p>
          <a:p>
            <a:pPr marL="0" marR="0" lvl="0" indent="0" algn="just" rtl="0">
              <a:lnSpc>
                <a:spcPct val="120000"/>
              </a:lnSpc>
              <a:spcBef>
                <a:spcPts val="240"/>
              </a:spcBef>
              <a:buClr>
                <a:schemeClr val="dk1"/>
              </a:buClr>
              <a:buSzPct val="25000"/>
              <a:buFont typeface="Arial"/>
              <a:buNone/>
            </a:pPr>
            <a:endParaRPr sz="1200" dirty="0"/>
          </a:p>
          <a:p>
            <a:pPr marL="0" marR="0" lvl="0" indent="0" algn="just" rtl="0">
              <a:lnSpc>
                <a:spcPct val="120000"/>
              </a:lnSpc>
              <a:spcBef>
                <a:spcPts val="240"/>
              </a:spcBef>
              <a:buClr>
                <a:schemeClr val="dk1"/>
              </a:buClr>
              <a:buSzPct val="25000"/>
              <a:buFont typeface="Arial"/>
              <a:buNone/>
            </a:pPr>
            <a:r>
              <a:rPr lang="en-US" sz="1400" b="0" i="0" u="none" strike="noStrike" cap="none" dirty="0">
                <a:solidFill>
                  <a:schemeClr val="dk1"/>
                </a:solidFill>
                <a:latin typeface="Avenir"/>
                <a:ea typeface="Avenir"/>
                <a:cs typeface="Avenir"/>
                <a:sym typeface="Avenir"/>
              </a:rPr>
              <a:t>What are your wishes when it comes to CPR and </a:t>
            </a:r>
            <a:r>
              <a:rPr lang="en-US" sz="1400" dirty="0"/>
              <a:t>i</a:t>
            </a:r>
            <a:r>
              <a:rPr lang="en-US" sz="1400" b="0" i="0" u="none" strike="noStrike" cap="none" dirty="0">
                <a:solidFill>
                  <a:schemeClr val="dk1"/>
                </a:solidFill>
                <a:latin typeface="Avenir"/>
                <a:ea typeface="Avenir"/>
                <a:cs typeface="Avenir"/>
                <a:sym typeface="Avenir"/>
              </a:rPr>
              <a:t>nvasive </a:t>
            </a:r>
            <a:r>
              <a:rPr lang="en-US" sz="1400" dirty="0"/>
              <a:t>m</a:t>
            </a:r>
            <a:r>
              <a:rPr lang="en-US" sz="1400" b="0" i="0" u="none" strike="noStrike" cap="none" dirty="0">
                <a:solidFill>
                  <a:schemeClr val="dk1"/>
                </a:solidFill>
                <a:latin typeface="Avenir"/>
                <a:ea typeface="Avenir"/>
                <a:cs typeface="Avenir"/>
                <a:sym typeface="Avenir"/>
              </a:rPr>
              <a:t>echanical </a:t>
            </a:r>
            <a:r>
              <a:rPr lang="en-US" sz="1400" dirty="0"/>
              <a:t>v</a:t>
            </a:r>
            <a:r>
              <a:rPr lang="en-US" sz="1400" b="0" i="0" u="none" strike="noStrike" cap="none" dirty="0">
                <a:solidFill>
                  <a:schemeClr val="dk1"/>
                </a:solidFill>
                <a:latin typeface="Avenir"/>
                <a:ea typeface="Avenir"/>
                <a:cs typeface="Avenir"/>
                <a:sym typeface="Avenir"/>
              </a:rPr>
              <a:t>entilation?</a:t>
            </a:r>
          </a:p>
        </p:txBody>
      </p:sp>
      <p:sp>
        <p:nvSpPr>
          <p:cNvPr id="50" name="Shape 50"/>
          <p:cNvSpPr txBox="1">
            <a:spLocks noGrp="1"/>
          </p:cNvSpPr>
          <p:nvPr>
            <p:ph type="body" idx="3"/>
          </p:nvPr>
        </p:nvSpPr>
        <p:spPr>
          <a:xfrm>
            <a:off x="4817401" y="274637"/>
            <a:ext cx="4015378" cy="79483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D67227"/>
              </a:buClr>
              <a:buSzPct val="25000"/>
              <a:buFont typeface="Arial"/>
              <a:buNone/>
            </a:pPr>
            <a:r>
              <a:rPr lang="en-US" sz="1700" b="1" i="0" u="none" strike="noStrike" cap="none" dirty="0">
                <a:solidFill>
                  <a:srgbClr val="000000"/>
                </a:solidFill>
                <a:latin typeface="Century Gothic"/>
                <a:ea typeface="Century Gothic"/>
                <a:cs typeface="Century Gothic"/>
                <a:sym typeface="Century Gothic"/>
              </a:rPr>
              <a:t>Your wishes and current and anticipated levels of independence</a:t>
            </a:r>
          </a:p>
          <a:p>
            <a:pPr marL="0" marR="0" lvl="0" indent="0" algn="l" rtl="0">
              <a:lnSpc>
                <a:spcPct val="100000"/>
              </a:lnSpc>
              <a:spcBef>
                <a:spcPts val="0"/>
              </a:spcBef>
              <a:spcAft>
                <a:spcPts val="0"/>
              </a:spcAft>
              <a:buClr>
                <a:srgbClr val="D67227"/>
              </a:buClr>
              <a:buSzPct val="25000"/>
              <a:buFont typeface="Arial"/>
              <a:buNone/>
            </a:pPr>
            <a:endParaRPr sz="1700" b="0" i="0" u="none" strike="noStrike" cap="none" dirty="0">
              <a:solidFill>
                <a:srgbClr val="D67227"/>
              </a:solidFill>
              <a:latin typeface="Century Gothic"/>
              <a:ea typeface="Century Gothic"/>
              <a:cs typeface="Century Gothic"/>
              <a:sym typeface="Century Gothic"/>
            </a:endParaRPr>
          </a:p>
        </p:txBody>
      </p:sp>
      <p:sp>
        <p:nvSpPr>
          <p:cNvPr id="51" name="Shape 51"/>
          <p:cNvSpPr txBox="1">
            <a:spLocks noGrp="1"/>
          </p:cNvSpPr>
          <p:nvPr>
            <p:ph type="body" idx="4"/>
          </p:nvPr>
        </p:nvSpPr>
        <p:spPr>
          <a:xfrm>
            <a:off x="293688" y="6490119"/>
            <a:ext cx="708944" cy="36512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buClr>
                <a:schemeClr val="dk1"/>
              </a:buClr>
              <a:buSzPct val="25000"/>
              <a:buFont typeface="Arial"/>
              <a:buNone/>
            </a:pPr>
            <a:r>
              <a:rPr lang="en-US" sz="1200" b="1" i="0" u="none" strike="noStrike" cap="none">
                <a:solidFill>
                  <a:schemeClr val="dk1"/>
                </a:solidFill>
                <a:latin typeface="Century Gothic"/>
                <a:ea typeface="Century Gothic"/>
                <a:cs typeface="Century Gothic"/>
                <a:sym typeface="Century Gothic"/>
              </a:rPr>
              <a:t>10</a:t>
            </a:r>
          </a:p>
        </p:txBody>
      </p:sp>
      <p:sp>
        <p:nvSpPr>
          <p:cNvPr id="52" name="Shape 52"/>
          <p:cNvSpPr txBox="1">
            <a:spLocks noGrp="1"/>
          </p:cNvSpPr>
          <p:nvPr>
            <p:ph type="body" idx="5"/>
          </p:nvPr>
        </p:nvSpPr>
        <p:spPr>
          <a:xfrm>
            <a:off x="8048374" y="6489701"/>
            <a:ext cx="774700" cy="365125"/>
          </a:xfrm>
          <a:prstGeom prst="rect">
            <a:avLst/>
          </a:prstGeom>
          <a:noFill/>
          <a:ln>
            <a:noFill/>
          </a:ln>
        </p:spPr>
        <p:txBody>
          <a:bodyPr lIns="91425" tIns="45700" rIns="91425" bIns="45700" anchor="t" anchorCtr="0">
            <a:noAutofit/>
          </a:bodyPr>
          <a:lstStyle/>
          <a:p>
            <a:pPr marL="0" marR="0" lvl="0" indent="0" algn="r" rtl="0">
              <a:spcBef>
                <a:spcPts val="0"/>
              </a:spcBef>
              <a:buClr>
                <a:schemeClr val="dk1"/>
              </a:buClr>
              <a:buSzPct val="25000"/>
              <a:buFont typeface="Arial"/>
              <a:buNone/>
            </a:pPr>
            <a:r>
              <a:rPr lang="en-US" sz="1200" b="1" i="0" u="none" strike="noStrike" cap="none">
                <a:solidFill>
                  <a:schemeClr val="dk1"/>
                </a:solidFill>
                <a:latin typeface="Century Gothic"/>
                <a:ea typeface="Century Gothic"/>
                <a:cs typeface="Century Gothic"/>
                <a:sym typeface="Century Gothic"/>
              </a:rPr>
              <a:t>3</a:t>
            </a:r>
          </a:p>
        </p:txBody>
      </p:sp>
      <p:pic>
        <p:nvPicPr>
          <p:cNvPr id="53" name="Shape 53" descr=" Im logo coeur mini.png"/>
          <p:cNvPicPr preferRelativeResize="0"/>
          <p:nvPr/>
        </p:nvPicPr>
        <p:blipFill rotWithShape="1">
          <a:blip r:embed="rId3">
            <a:alphaModFix/>
          </a:blip>
          <a:srcRect/>
          <a:stretch/>
        </p:blipFill>
        <p:spPr>
          <a:xfrm>
            <a:off x="524970" y="2177161"/>
            <a:ext cx="399299" cy="396300"/>
          </a:xfrm>
          <a:prstGeom prst="rect">
            <a:avLst/>
          </a:prstGeom>
          <a:noFill/>
          <a:ln>
            <a:noFill/>
          </a:ln>
        </p:spPr>
      </p:pic>
      <p:pic>
        <p:nvPicPr>
          <p:cNvPr id="54" name="Shape 54" descr=" Im logo lung mini.png"/>
          <p:cNvPicPr preferRelativeResize="0"/>
          <p:nvPr/>
        </p:nvPicPr>
        <p:blipFill rotWithShape="1">
          <a:blip r:embed="rId4">
            <a:alphaModFix/>
          </a:blip>
          <a:srcRect/>
          <a:stretch/>
        </p:blipFill>
        <p:spPr>
          <a:xfrm>
            <a:off x="572301" y="3464748"/>
            <a:ext cx="399299" cy="396300"/>
          </a:xfrm>
          <a:prstGeom prst="rect">
            <a:avLst/>
          </a:prstGeom>
          <a:noFill/>
          <a:ln>
            <a:noFill/>
          </a:ln>
        </p:spPr>
      </p:pic>
      <p:grpSp>
        <p:nvGrpSpPr>
          <p:cNvPr id="55" name="Shape 55"/>
          <p:cNvGrpSpPr/>
          <p:nvPr/>
        </p:nvGrpSpPr>
        <p:grpSpPr>
          <a:xfrm>
            <a:off x="1605322" y="3258358"/>
            <a:ext cx="2534630" cy="108000"/>
            <a:chOff x="1665939" y="2921000"/>
            <a:chExt cx="2056328" cy="108000"/>
          </a:xfrm>
        </p:grpSpPr>
        <p:sp>
          <p:nvSpPr>
            <p:cNvPr id="56" name="Shape 56"/>
            <p:cNvSpPr/>
            <p:nvPr/>
          </p:nvSpPr>
          <p:spPr>
            <a:xfrm>
              <a:off x="1665939" y="2921000"/>
              <a:ext cx="107999" cy="107999"/>
            </a:xfrm>
            <a:prstGeom prst="roundRect">
              <a:avLst>
                <a:gd name="adj" fmla="val 16667"/>
              </a:avLst>
            </a:prstGeom>
            <a:no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entury Gothic"/>
                <a:ea typeface="Century Gothic"/>
                <a:cs typeface="Century Gothic"/>
                <a:sym typeface="Century Gothic"/>
              </a:endParaRPr>
            </a:p>
          </p:txBody>
        </p:sp>
        <p:sp>
          <p:nvSpPr>
            <p:cNvPr id="57" name="Shape 57"/>
            <p:cNvSpPr/>
            <p:nvPr/>
          </p:nvSpPr>
          <p:spPr>
            <a:xfrm>
              <a:off x="2492451" y="2921000"/>
              <a:ext cx="108000" cy="108000"/>
            </a:xfrm>
            <a:prstGeom prst="roundRect">
              <a:avLst>
                <a:gd name="adj" fmla="val 16667"/>
              </a:avLst>
            </a:prstGeom>
            <a:no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entury Gothic"/>
                <a:ea typeface="Century Gothic"/>
                <a:cs typeface="Century Gothic"/>
                <a:sym typeface="Century Gothic"/>
              </a:endParaRPr>
            </a:p>
          </p:txBody>
        </p:sp>
        <p:sp>
          <p:nvSpPr>
            <p:cNvPr id="58" name="Shape 58"/>
            <p:cNvSpPr/>
            <p:nvPr/>
          </p:nvSpPr>
          <p:spPr>
            <a:xfrm>
              <a:off x="3614267" y="2921000"/>
              <a:ext cx="107999" cy="107999"/>
            </a:xfrm>
            <a:prstGeom prst="roundRect">
              <a:avLst>
                <a:gd name="adj" fmla="val 16667"/>
              </a:avLst>
            </a:prstGeom>
            <a:no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entury Gothic"/>
                <a:ea typeface="Century Gothic"/>
                <a:cs typeface="Century Gothic"/>
                <a:sym typeface="Century Gothic"/>
              </a:endParaRPr>
            </a:p>
          </p:txBody>
        </p:sp>
      </p:grpSp>
      <p:grpSp>
        <p:nvGrpSpPr>
          <p:cNvPr id="59" name="Shape 59"/>
          <p:cNvGrpSpPr/>
          <p:nvPr/>
        </p:nvGrpSpPr>
        <p:grpSpPr>
          <a:xfrm>
            <a:off x="1648058" y="4552815"/>
            <a:ext cx="2419886" cy="108000"/>
            <a:chOff x="1818339" y="3073400"/>
            <a:chExt cx="2056328" cy="108000"/>
          </a:xfrm>
        </p:grpSpPr>
        <p:sp>
          <p:nvSpPr>
            <p:cNvPr id="60" name="Shape 60"/>
            <p:cNvSpPr/>
            <p:nvPr/>
          </p:nvSpPr>
          <p:spPr>
            <a:xfrm>
              <a:off x="1818339" y="3073400"/>
              <a:ext cx="107999" cy="107999"/>
            </a:xfrm>
            <a:prstGeom prst="roundRect">
              <a:avLst>
                <a:gd name="adj" fmla="val 16667"/>
              </a:avLst>
            </a:prstGeom>
            <a:no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entury Gothic"/>
                <a:ea typeface="Century Gothic"/>
                <a:cs typeface="Century Gothic"/>
                <a:sym typeface="Century Gothic"/>
              </a:endParaRPr>
            </a:p>
          </p:txBody>
        </p:sp>
        <p:sp>
          <p:nvSpPr>
            <p:cNvPr id="61" name="Shape 61"/>
            <p:cNvSpPr/>
            <p:nvPr/>
          </p:nvSpPr>
          <p:spPr>
            <a:xfrm>
              <a:off x="2645575" y="3073400"/>
              <a:ext cx="108000" cy="108000"/>
            </a:xfrm>
            <a:prstGeom prst="roundRect">
              <a:avLst>
                <a:gd name="adj" fmla="val 16667"/>
              </a:avLst>
            </a:prstGeom>
            <a:no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entury Gothic"/>
                <a:ea typeface="Century Gothic"/>
                <a:cs typeface="Century Gothic"/>
                <a:sym typeface="Century Gothic"/>
              </a:endParaRPr>
            </a:p>
          </p:txBody>
        </p:sp>
        <p:sp>
          <p:nvSpPr>
            <p:cNvPr id="62" name="Shape 62"/>
            <p:cNvSpPr/>
            <p:nvPr/>
          </p:nvSpPr>
          <p:spPr>
            <a:xfrm>
              <a:off x="3766667" y="3073400"/>
              <a:ext cx="107999" cy="107999"/>
            </a:xfrm>
            <a:prstGeom prst="roundRect">
              <a:avLst>
                <a:gd name="adj" fmla="val 16667"/>
              </a:avLst>
            </a:prstGeom>
            <a:no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entury Gothic"/>
                <a:ea typeface="Century Gothic"/>
                <a:cs typeface="Century Gothic"/>
                <a:sym typeface="Century Gothic"/>
              </a:endParaRPr>
            </a:p>
          </p:txBody>
        </p:sp>
      </p:grpSp>
      <p:sp>
        <p:nvSpPr>
          <p:cNvPr id="63" name="Shape 63"/>
          <p:cNvSpPr/>
          <p:nvPr/>
        </p:nvSpPr>
        <p:spPr>
          <a:xfrm>
            <a:off x="5036400" y="2599999"/>
            <a:ext cx="3486600" cy="1421400"/>
          </a:xfrm>
          <a:prstGeom prst="rect">
            <a:avLst/>
          </a:prstGeom>
          <a:noFill/>
          <a:ln w="9525" cap="flat" cmpd="sng">
            <a:solidFill>
              <a:srgbClr val="292934"/>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entury Gothic"/>
              <a:ea typeface="Century Gothic"/>
              <a:cs typeface="Century Gothic"/>
              <a:sym typeface="Century Gothic"/>
            </a:endParaRPr>
          </a:p>
        </p:txBody>
      </p:sp>
      <p:sp>
        <p:nvSpPr>
          <p:cNvPr id="64" name="Shape 64"/>
          <p:cNvSpPr/>
          <p:nvPr/>
        </p:nvSpPr>
        <p:spPr>
          <a:xfrm>
            <a:off x="5036400" y="4874219"/>
            <a:ext cx="3486600" cy="1321500"/>
          </a:xfrm>
          <a:prstGeom prst="rect">
            <a:avLst/>
          </a:prstGeom>
          <a:noFill/>
          <a:ln w="9525" cap="flat" cmpd="sng">
            <a:solidFill>
              <a:srgbClr val="292934"/>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entury Gothic"/>
              <a:ea typeface="Century Gothic"/>
              <a:cs typeface="Century Gothic"/>
              <a:sym typeface="Century Gothic"/>
            </a:endParaRPr>
          </a:p>
        </p:txBody>
      </p:sp>
      <p:cxnSp>
        <p:nvCxnSpPr>
          <p:cNvPr id="65" name="Shape 65"/>
          <p:cNvCxnSpPr/>
          <p:nvPr/>
        </p:nvCxnSpPr>
        <p:spPr>
          <a:xfrm flipH="1">
            <a:off x="696450" y="5200025"/>
            <a:ext cx="19500" cy="972900"/>
          </a:xfrm>
          <a:prstGeom prst="straightConnector1">
            <a:avLst/>
          </a:prstGeom>
          <a:noFill/>
          <a:ln w="9525" cap="flat" cmpd="sng">
            <a:solidFill>
              <a:srgbClr val="8888A4"/>
            </a:solidFill>
            <a:prstDash val="solid"/>
            <a:round/>
            <a:headEnd type="none" w="med" len="med"/>
            <a:tailEnd type="none" w="med" len="med"/>
          </a:ln>
        </p:spPr>
      </p:cxnSp>
      <p:cxnSp>
        <p:nvCxnSpPr>
          <p:cNvPr id="66" name="Shape 66"/>
          <p:cNvCxnSpPr/>
          <p:nvPr/>
        </p:nvCxnSpPr>
        <p:spPr>
          <a:xfrm>
            <a:off x="1188065" y="5054048"/>
            <a:ext cx="2943300" cy="0"/>
          </a:xfrm>
          <a:prstGeom prst="straightConnector1">
            <a:avLst/>
          </a:prstGeom>
          <a:noFill/>
          <a:ln w="9525" cap="flat" cmpd="sng">
            <a:solidFill>
              <a:srgbClr val="8888A4"/>
            </a:solidFill>
            <a:prstDash val="solid"/>
            <a:round/>
            <a:headEnd type="none" w="med" len="med"/>
            <a:tailEnd type="none" w="med" len="med"/>
          </a:ln>
        </p:spPr>
      </p:cxnSp>
      <p:cxnSp>
        <p:nvCxnSpPr>
          <p:cNvPr id="67" name="Shape 67"/>
          <p:cNvCxnSpPr/>
          <p:nvPr/>
        </p:nvCxnSpPr>
        <p:spPr>
          <a:xfrm rot="10800000">
            <a:off x="696312" y="6173001"/>
            <a:ext cx="3435000" cy="0"/>
          </a:xfrm>
          <a:prstGeom prst="straightConnector1">
            <a:avLst/>
          </a:prstGeom>
          <a:noFill/>
          <a:ln w="9525" cap="flat" cmpd="sng">
            <a:solidFill>
              <a:srgbClr val="8888A4"/>
            </a:solidFill>
            <a:prstDash val="solid"/>
            <a:round/>
            <a:headEnd type="none" w="med" len="med"/>
            <a:tailEnd type="none" w="med" len="med"/>
          </a:ln>
        </p:spPr>
      </p:cxnSp>
      <p:cxnSp>
        <p:nvCxnSpPr>
          <p:cNvPr id="68" name="Shape 68"/>
          <p:cNvCxnSpPr/>
          <p:nvPr/>
        </p:nvCxnSpPr>
        <p:spPr>
          <a:xfrm>
            <a:off x="4126100" y="5086975"/>
            <a:ext cx="5100" cy="1086000"/>
          </a:xfrm>
          <a:prstGeom prst="straightConnector1">
            <a:avLst/>
          </a:prstGeom>
          <a:noFill/>
          <a:ln w="9525" cap="flat" cmpd="sng">
            <a:solidFill>
              <a:srgbClr val="8888A4"/>
            </a:solidFill>
            <a:prstDash val="solid"/>
            <a:round/>
            <a:headEnd type="none" w="med" len="med"/>
            <a:tailEnd type="none" w="med" len="med"/>
          </a:ln>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Shape 73"/>
          <p:cNvSpPr txBox="1">
            <a:spLocks noGrp="1"/>
          </p:cNvSpPr>
          <p:nvPr>
            <p:ph type="body" idx="1"/>
          </p:nvPr>
        </p:nvSpPr>
        <p:spPr>
          <a:xfrm>
            <a:off x="457200" y="735274"/>
            <a:ext cx="3674113" cy="855578"/>
          </a:xfrm>
          <a:prstGeom prst="rect">
            <a:avLst/>
          </a:prstGeom>
          <a:noFill/>
          <a:ln>
            <a:noFill/>
          </a:ln>
        </p:spPr>
        <p:txBody>
          <a:bodyPr lIns="91425" tIns="45700" rIns="91425" bIns="45700" anchor="t" anchorCtr="0">
            <a:noAutofit/>
          </a:bodyPr>
          <a:lstStyle/>
          <a:p>
            <a:pPr marL="0" marR="0" lvl="0" indent="0" algn="just" rtl="0">
              <a:lnSpc>
                <a:spcPct val="120000"/>
              </a:lnSpc>
              <a:spcBef>
                <a:spcPts val="0"/>
              </a:spcBef>
              <a:spcAft>
                <a:spcPts val="0"/>
              </a:spcAft>
              <a:buClr>
                <a:schemeClr val="dk1"/>
              </a:buClr>
              <a:buSzPct val="25000"/>
              <a:buFont typeface="Arial"/>
              <a:buNone/>
            </a:pPr>
            <a:r>
              <a:rPr lang="en-US" sz="1400" b="0" i="0" u="none" strike="noStrike" cap="none">
                <a:solidFill>
                  <a:schemeClr val="dk1"/>
                </a:solidFill>
                <a:latin typeface="Avenir"/>
                <a:ea typeface="Avenir"/>
                <a:cs typeface="Avenir"/>
                <a:sym typeface="Avenir"/>
              </a:rPr>
              <a:t>Before your current hospitalization, how did you complete your day-to-day activities</a:t>
            </a:r>
            <a:r>
              <a:rPr lang="en-US" sz="1400" b="0" i="1" u="none" strike="noStrike" cap="none">
                <a:solidFill>
                  <a:schemeClr val="dk1"/>
                </a:solidFill>
                <a:latin typeface="Avenir"/>
                <a:ea typeface="Avenir"/>
                <a:cs typeface="Avenir"/>
                <a:sym typeface="Avenir"/>
              </a:rPr>
              <a:t>? (Check all that apply)</a:t>
            </a:r>
          </a:p>
          <a:p>
            <a:pPr marL="0" marR="0" lvl="0" indent="0" algn="just" rtl="0">
              <a:lnSpc>
                <a:spcPct val="120000"/>
              </a:lnSpc>
              <a:spcBef>
                <a:spcPts val="240"/>
              </a:spcBef>
              <a:buClr>
                <a:schemeClr val="dk1"/>
              </a:buClr>
              <a:buSzPct val="25000"/>
              <a:buFont typeface="Arial"/>
              <a:buNone/>
            </a:pPr>
            <a:endParaRPr sz="1200" b="0" i="1" u="none" strike="noStrike" cap="none">
              <a:solidFill>
                <a:schemeClr val="dk1"/>
              </a:solidFill>
              <a:latin typeface="Avenir"/>
              <a:ea typeface="Avenir"/>
              <a:cs typeface="Avenir"/>
              <a:sym typeface="Avenir"/>
            </a:endParaRPr>
          </a:p>
        </p:txBody>
      </p:sp>
      <p:sp>
        <p:nvSpPr>
          <p:cNvPr id="74" name="Shape 74"/>
          <p:cNvSpPr txBox="1">
            <a:spLocks noGrp="1"/>
          </p:cNvSpPr>
          <p:nvPr>
            <p:ph type="body" idx="2"/>
          </p:nvPr>
        </p:nvSpPr>
        <p:spPr>
          <a:xfrm>
            <a:off x="4738025" y="1069474"/>
            <a:ext cx="3864900" cy="1029900"/>
          </a:xfrm>
          <a:prstGeom prst="rect">
            <a:avLst/>
          </a:prstGeom>
          <a:noFill/>
          <a:ln>
            <a:noFill/>
          </a:ln>
        </p:spPr>
        <p:txBody>
          <a:bodyPr lIns="91425" tIns="45700" rIns="91425" bIns="45700" anchor="t" anchorCtr="0">
            <a:noAutofit/>
          </a:bodyPr>
          <a:lstStyle/>
          <a:p>
            <a:pPr marL="0" marR="0" lvl="0" indent="0" algn="just" rtl="0">
              <a:lnSpc>
                <a:spcPct val="120000"/>
              </a:lnSpc>
              <a:spcBef>
                <a:spcPts val="0"/>
              </a:spcBef>
              <a:buClr>
                <a:schemeClr val="dk1"/>
              </a:buClr>
              <a:buSzPct val="25000"/>
              <a:buFont typeface="Arial"/>
              <a:buNone/>
            </a:pPr>
            <a:r>
              <a:rPr lang="en-US" sz="1400"/>
              <a:t>People kept alive with invasive mechanical ventilation can still die from their illness. While the chances of surviving are higher, some survivors live with important side effects. </a:t>
            </a:r>
          </a:p>
        </p:txBody>
      </p:sp>
      <p:sp>
        <p:nvSpPr>
          <p:cNvPr id="75" name="Shape 75"/>
          <p:cNvSpPr txBox="1">
            <a:spLocks noGrp="1"/>
          </p:cNvSpPr>
          <p:nvPr>
            <p:ph type="body" idx="4"/>
          </p:nvPr>
        </p:nvSpPr>
        <p:spPr>
          <a:xfrm>
            <a:off x="293688" y="6490119"/>
            <a:ext cx="708944" cy="36512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buClr>
                <a:schemeClr val="dk1"/>
              </a:buClr>
              <a:buSzPct val="25000"/>
              <a:buFont typeface="Arial"/>
              <a:buNone/>
            </a:pPr>
            <a:r>
              <a:rPr lang="en-US" sz="1200" b="1" i="0" u="none" strike="noStrike" cap="none">
                <a:solidFill>
                  <a:schemeClr val="dk1"/>
                </a:solidFill>
                <a:latin typeface="Century Gothic"/>
                <a:ea typeface="Century Gothic"/>
                <a:cs typeface="Century Gothic"/>
                <a:sym typeface="Century Gothic"/>
              </a:rPr>
              <a:t>4</a:t>
            </a:r>
          </a:p>
        </p:txBody>
      </p:sp>
      <p:sp>
        <p:nvSpPr>
          <p:cNvPr id="76" name="Shape 76"/>
          <p:cNvSpPr txBox="1">
            <a:spLocks noGrp="1"/>
          </p:cNvSpPr>
          <p:nvPr>
            <p:ph type="body" idx="5"/>
          </p:nvPr>
        </p:nvSpPr>
        <p:spPr>
          <a:xfrm>
            <a:off x="8048374" y="6489701"/>
            <a:ext cx="774700" cy="365125"/>
          </a:xfrm>
          <a:prstGeom prst="rect">
            <a:avLst/>
          </a:prstGeom>
          <a:noFill/>
          <a:ln>
            <a:noFill/>
          </a:ln>
        </p:spPr>
        <p:txBody>
          <a:bodyPr lIns="91425" tIns="45700" rIns="91425" bIns="45700" anchor="t" anchorCtr="0">
            <a:noAutofit/>
          </a:bodyPr>
          <a:lstStyle/>
          <a:p>
            <a:pPr marL="0" marR="0" lvl="0" indent="0" algn="r" rtl="0">
              <a:spcBef>
                <a:spcPts val="0"/>
              </a:spcBef>
              <a:buClr>
                <a:schemeClr val="dk1"/>
              </a:buClr>
              <a:buSzPct val="25000"/>
              <a:buFont typeface="Arial"/>
              <a:buNone/>
            </a:pPr>
            <a:r>
              <a:rPr lang="en-US" sz="1200" b="1" i="0" u="none" strike="noStrike" cap="none">
                <a:solidFill>
                  <a:schemeClr val="dk1"/>
                </a:solidFill>
                <a:latin typeface="Century Gothic"/>
                <a:ea typeface="Century Gothic"/>
                <a:cs typeface="Century Gothic"/>
                <a:sym typeface="Century Gothic"/>
              </a:rPr>
              <a:t>9</a:t>
            </a:r>
          </a:p>
        </p:txBody>
      </p:sp>
      <p:sp>
        <p:nvSpPr>
          <p:cNvPr id="77" name="Shape 77"/>
          <p:cNvSpPr txBox="1"/>
          <p:nvPr/>
        </p:nvSpPr>
        <p:spPr>
          <a:xfrm>
            <a:off x="4738026" y="274639"/>
            <a:ext cx="4278973" cy="66198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D67227"/>
              </a:buClr>
              <a:buSzPct val="25000"/>
              <a:buFont typeface="Arial"/>
              <a:buNone/>
            </a:pPr>
            <a:r>
              <a:rPr lang="en-US" sz="1700" b="1" i="0" u="none" strike="noStrike" cap="none" dirty="0">
                <a:latin typeface="Century Gothic"/>
                <a:ea typeface="Century Gothic"/>
                <a:cs typeface="Century Gothic"/>
                <a:sym typeface="Century Gothic"/>
              </a:rPr>
              <a:t>What are the benefits and the risks of Invasive Mechanical Ventilation?</a:t>
            </a:r>
          </a:p>
          <a:p>
            <a:pPr marL="0" marR="0" lvl="0" indent="0" algn="l" rtl="0">
              <a:lnSpc>
                <a:spcPct val="100000"/>
              </a:lnSpc>
              <a:spcBef>
                <a:spcPts val="0"/>
              </a:spcBef>
              <a:spcAft>
                <a:spcPts val="0"/>
              </a:spcAft>
              <a:buClr>
                <a:srgbClr val="D67227"/>
              </a:buClr>
              <a:buFont typeface="Arial"/>
              <a:buNone/>
            </a:pPr>
            <a:endParaRPr sz="1700" b="0" i="0" u="none" strike="noStrike" cap="none" dirty="0">
              <a:solidFill>
                <a:srgbClr val="D67227"/>
              </a:solidFill>
              <a:latin typeface="Century Gothic"/>
              <a:ea typeface="Century Gothic"/>
              <a:cs typeface="Century Gothic"/>
              <a:sym typeface="Century Gothic"/>
            </a:endParaRPr>
          </a:p>
        </p:txBody>
      </p:sp>
      <p:sp>
        <p:nvSpPr>
          <p:cNvPr id="78" name="Shape 78"/>
          <p:cNvSpPr/>
          <p:nvPr/>
        </p:nvSpPr>
        <p:spPr>
          <a:xfrm>
            <a:off x="4738025" y="4523226"/>
            <a:ext cx="3864900" cy="1737900"/>
          </a:xfrm>
          <a:prstGeom prst="rect">
            <a:avLst/>
          </a:prstGeom>
          <a:noFill/>
          <a:ln>
            <a:noFill/>
          </a:ln>
        </p:spPr>
        <p:txBody>
          <a:bodyPr lIns="91425" tIns="45700" rIns="91425" bIns="45700" anchor="t" anchorCtr="0">
            <a:noAutofit/>
          </a:bodyPr>
          <a:lstStyle/>
          <a:p>
            <a:pPr marL="0" marR="0" lvl="0" indent="0" algn="just" rtl="0">
              <a:lnSpc>
                <a:spcPct val="120000"/>
              </a:lnSpc>
              <a:spcBef>
                <a:spcPts val="0"/>
              </a:spcBef>
              <a:buNone/>
            </a:pPr>
            <a:r>
              <a:rPr lang="en-US">
                <a:solidFill>
                  <a:schemeClr val="dk1"/>
                </a:solidFill>
                <a:latin typeface="Avenir"/>
                <a:ea typeface="Avenir"/>
                <a:cs typeface="Avenir"/>
                <a:sym typeface="Avenir"/>
              </a:rPr>
              <a:t>If invasive mechanical ventilation cannot prolong life or is not wanted, other less aggressive and less effective therapies could be offered to you. If these therapies cannot prolong life or are not wanted, you will </a:t>
            </a:r>
            <a:r>
              <a:rPr lang="en-US">
                <a:solidFill>
                  <a:srgbClr val="292934"/>
                </a:solidFill>
                <a:latin typeface="Avenir"/>
                <a:ea typeface="Avenir"/>
                <a:cs typeface="Avenir"/>
                <a:sym typeface="Avenir"/>
              </a:rPr>
              <a:t>continue to receive care to relieve suffering and pain (palliative care).</a:t>
            </a:r>
          </a:p>
        </p:txBody>
      </p:sp>
      <p:graphicFrame>
        <p:nvGraphicFramePr>
          <p:cNvPr id="79" name="Shape 79"/>
          <p:cNvGraphicFramePr/>
          <p:nvPr/>
        </p:nvGraphicFramePr>
        <p:xfrm>
          <a:off x="575135" y="1343540"/>
          <a:ext cx="3448775" cy="2286050"/>
        </p:xfrm>
        <a:graphic>
          <a:graphicData uri="http://schemas.openxmlformats.org/drawingml/2006/table">
            <a:tbl>
              <a:tblPr firstRow="1" bandRow="1">
                <a:noFill/>
                <a:tableStyleId>{6E8DCF2E-3617-4236-96FD-E53478347999}</a:tableStyleId>
              </a:tblPr>
              <a:tblGrid>
                <a:gridCol w="2967500"/>
                <a:gridCol w="481275"/>
              </a:tblGrid>
              <a:tr h="233950">
                <a:tc>
                  <a:txBody>
                    <a:bodyPr/>
                    <a:lstStyle/>
                    <a:p>
                      <a:pPr marL="0" marR="0" lvl="0" indent="0" algn="l" rtl="0">
                        <a:spcBef>
                          <a:spcPts val="0"/>
                        </a:spcBef>
                        <a:buSzPct val="25000"/>
                        <a:buNone/>
                      </a:pPr>
                      <a:endParaRPr sz="1800"/>
                    </a:p>
                  </a:txBody>
                  <a:tcPr marL="91450" marR="91450" marT="45725" marB="45725">
                    <a:lnL w="9525" cap="flat" cmpd="sng">
                      <a:solidFill>
                        <a:srgbClr val="000000">
                          <a:alpha val="0"/>
                        </a:srgbClr>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ctr" rtl="0">
                        <a:spcBef>
                          <a:spcPts val="0"/>
                        </a:spcBef>
                        <a:buSzPct val="25000"/>
                        <a:buNone/>
                      </a:pPr>
                      <a:r>
                        <a:rPr lang="en-US" sz="1200" b="0">
                          <a:latin typeface="Arial"/>
                          <a:ea typeface="Arial"/>
                          <a:cs typeface="Arial"/>
                          <a:sym typeface="Arial"/>
                        </a:rPr>
                        <a:t>✔</a:t>
                      </a:r>
                    </a:p>
                  </a:txBody>
                  <a:tcPr marL="91450" marR="91450" marT="45725" marB="457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269225">
                <a:tc>
                  <a:txBody>
                    <a:bodyPr/>
                    <a:lstStyle/>
                    <a:p>
                      <a:pPr marL="0" marR="0" lvl="0" indent="0" algn="l" rtl="0">
                        <a:lnSpc>
                          <a:spcPct val="100000"/>
                        </a:lnSpc>
                        <a:spcBef>
                          <a:spcPts val="0"/>
                        </a:spcBef>
                        <a:spcAft>
                          <a:spcPts val="0"/>
                        </a:spcAft>
                        <a:buClr>
                          <a:schemeClr val="dk1"/>
                        </a:buClr>
                        <a:buSzPct val="25000"/>
                        <a:buFont typeface="Avenir"/>
                        <a:buNone/>
                      </a:pPr>
                      <a:r>
                        <a:rPr lang="en-US" b="0" i="0">
                          <a:solidFill>
                            <a:schemeClr val="dk1"/>
                          </a:solidFill>
                          <a:latin typeface="Avenir"/>
                          <a:ea typeface="Avenir"/>
                          <a:cs typeface="Avenir"/>
                          <a:sym typeface="Avenir"/>
                        </a:rPr>
                        <a:t>without help?</a:t>
                      </a:r>
                    </a:p>
                  </a:txBody>
                  <a:tcPr marL="91450" marR="91450" marT="45725" marB="457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spcBef>
                          <a:spcPts val="0"/>
                        </a:spcBef>
                        <a:buSzPct val="25000"/>
                        <a:buNone/>
                      </a:pPr>
                      <a:endParaRPr sz="1800"/>
                    </a:p>
                  </a:txBody>
                  <a:tcPr marL="91450" marR="91450" marT="45725" marB="457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370850">
                <a:tc>
                  <a:txBody>
                    <a:bodyPr/>
                    <a:lstStyle/>
                    <a:p>
                      <a:pPr marL="0" marR="0" lvl="0" indent="0" algn="l" rtl="0">
                        <a:lnSpc>
                          <a:spcPct val="100000"/>
                        </a:lnSpc>
                        <a:spcBef>
                          <a:spcPts val="0"/>
                        </a:spcBef>
                        <a:spcAft>
                          <a:spcPts val="0"/>
                        </a:spcAft>
                        <a:buClr>
                          <a:schemeClr val="dk1"/>
                        </a:buClr>
                        <a:buSzPct val="25000"/>
                        <a:buFont typeface="Avenir"/>
                        <a:buNone/>
                      </a:pPr>
                      <a:r>
                        <a:rPr lang="en-US" b="0" i="0">
                          <a:solidFill>
                            <a:schemeClr val="dk1"/>
                          </a:solidFill>
                          <a:latin typeface="Avenir"/>
                          <a:ea typeface="Avenir"/>
                          <a:cs typeface="Avenir"/>
                          <a:sym typeface="Avenir"/>
                        </a:rPr>
                        <a:t>with </a:t>
                      </a:r>
                      <a:r>
                        <a:rPr lang="en-US">
                          <a:latin typeface="Avenir"/>
                          <a:ea typeface="Avenir"/>
                          <a:cs typeface="Avenir"/>
                          <a:sym typeface="Avenir"/>
                        </a:rPr>
                        <a:t>an assisting device</a:t>
                      </a:r>
                      <a:r>
                        <a:rPr lang="en-US" b="0" i="0">
                          <a:solidFill>
                            <a:schemeClr val="dk1"/>
                          </a:solidFill>
                          <a:latin typeface="Avenir"/>
                          <a:ea typeface="Avenir"/>
                          <a:cs typeface="Avenir"/>
                          <a:sym typeface="Avenir"/>
                        </a:rPr>
                        <a:t>?</a:t>
                      </a:r>
                      <a:r>
                        <a:rPr lang="en-US">
                          <a:latin typeface="Avenir"/>
                          <a:ea typeface="Avenir"/>
                          <a:cs typeface="Avenir"/>
                          <a:sym typeface="Avenir"/>
                        </a:rPr>
                        <a:t> </a:t>
                      </a:r>
                    </a:p>
                    <a:p>
                      <a:pPr marL="0" marR="0" lvl="0" indent="0" algn="l" rtl="0">
                        <a:lnSpc>
                          <a:spcPct val="100000"/>
                        </a:lnSpc>
                        <a:spcBef>
                          <a:spcPts val="0"/>
                        </a:spcBef>
                        <a:spcAft>
                          <a:spcPts val="0"/>
                        </a:spcAft>
                        <a:buClr>
                          <a:schemeClr val="dk1"/>
                        </a:buClr>
                        <a:buSzPct val="25000"/>
                        <a:buFont typeface="Avenir"/>
                        <a:buNone/>
                      </a:pPr>
                      <a:r>
                        <a:rPr lang="en-US" b="0" i="0">
                          <a:solidFill>
                            <a:schemeClr val="dk1"/>
                          </a:solidFill>
                          <a:latin typeface="Avenir"/>
                          <a:ea typeface="Avenir"/>
                          <a:cs typeface="Avenir"/>
                          <a:sym typeface="Avenir"/>
                        </a:rPr>
                        <a:t>(ex: a cane, a walker)</a:t>
                      </a:r>
                    </a:p>
                  </a:txBody>
                  <a:tcPr marL="91450" marR="91450" marT="45725" marB="457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spcBef>
                          <a:spcPts val="0"/>
                        </a:spcBef>
                        <a:buSzPct val="25000"/>
                        <a:buNone/>
                      </a:pPr>
                      <a:endParaRPr sz="1800"/>
                    </a:p>
                  </a:txBody>
                  <a:tcPr marL="91450" marR="91450" marT="45725" marB="457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370850">
                <a:tc>
                  <a:txBody>
                    <a:bodyPr/>
                    <a:lstStyle/>
                    <a:p>
                      <a:pPr marL="0" marR="0" lvl="0" indent="0" algn="l" rtl="0">
                        <a:lnSpc>
                          <a:spcPct val="100000"/>
                        </a:lnSpc>
                        <a:spcBef>
                          <a:spcPts val="0"/>
                        </a:spcBef>
                        <a:spcAft>
                          <a:spcPts val="0"/>
                        </a:spcAft>
                        <a:buClr>
                          <a:schemeClr val="dk1"/>
                        </a:buClr>
                        <a:buSzPct val="25000"/>
                        <a:buFont typeface="Avenir"/>
                        <a:buNone/>
                      </a:pPr>
                      <a:r>
                        <a:rPr lang="en-US" b="0" i="0">
                          <a:solidFill>
                            <a:schemeClr val="dk1"/>
                          </a:solidFill>
                          <a:latin typeface="Avenir"/>
                          <a:ea typeface="Avenir"/>
                          <a:cs typeface="Avenir"/>
                          <a:sym typeface="Avenir"/>
                        </a:rPr>
                        <a:t>with </a:t>
                      </a:r>
                      <a:r>
                        <a:rPr lang="en-US">
                          <a:latin typeface="Avenir"/>
                          <a:ea typeface="Avenir"/>
                          <a:cs typeface="Avenir"/>
                          <a:sym typeface="Avenir"/>
                        </a:rPr>
                        <a:t>adaptation</a:t>
                      </a:r>
                      <a:r>
                        <a:rPr lang="en-US" b="0" i="0">
                          <a:solidFill>
                            <a:schemeClr val="dk1"/>
                          </a:solidFill>
                          <a:latin typeface="Avenir"/>
                          <a:ea typeface="Avenir"/>
                          <a:cs typeface="Avenir"/>
                          <a:sym typeface="Avenir"/>
                        </a:rPr>
                        <a:t>?</a:t>
                      </a:r>
                      <a:r>
                        <a:rPr lang="en-US">
                          <a:latin typeface="Avenir"/>
                          <a:ea typeface="Avenir"/>
                          <a:cs typeface="Avenir"/>
                          <a:sym typeface="Avenir"/>
                        </a:rPr>
                        <a:t> </a:t>
                      </a:r>
                    </a:p>
                    <a:p>
                      <a:pPr marL="0" marR="0" lvl="0" indent="0" algn="l" rtl="0">
                        <a:lnSpc>
                          <a:spcPct val="100000"/>
                        </a:lnSpc>
                        <a:spcBef>
                          <a:spcPts val="0"/>
                        </a:spcBef>
                        <a:spcAft>
                          <a:spcPts val="0"/>
                        </a:spcAft>
                        <a:buClr>
                          <a:schemeClr val="dk1"/>
                        </a:buClr>
                        <a:buSzPct val="25000"/>
                        <a:buFont typeface="Avenir"/>
                        <a:buNone/>
                      </a:pPr>
                      <a:r>
                        <a:rPr lang="en-US" b="0" i="0">
                          <a:solidFill>
                            <a:schemeClr val="dk1"/>
                          </a:solidFill>
                          <a:latin typeface="Avenir"/>
                          <a:ea typeface="Avenir"/>
                          <a:cs typeface="Avenir"/>
                          <a:sym typeface="Avenir"/>
                        </a:rPr>
                        <a:t>(ex: wheelchair ramps)</a:t>
                      </a:r>
                    </a:p>
                  </a:txBody>
                  <a:tcPr marL="91450" marR="91450" marT="45725" marB="457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spcBef>
                          <a:spcPts val="0"/>
                        </a:spcBef>
                        <a:buSzPct val="25000"/>
                        <a:buNone/>
                      </a:pPr>
                      <a:endParaRPr sz="1800"/>
                    </a:p>
                  </a:txBody>
                  <a:tcPr marL="91450" marR="91450" marT="45725" marB="457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370850">
                <a:tc>
                  <a:txBody>
                    <a:bodyPr/>
                    <a:lstStyle/>
                    <a:p>
                      <a:pPr marL="0" marR="0" lvl="0" indent="0" algn="l" rtl="0">
                        <a:lnSpc>
                          <a:spcPct val="100000"/>
                        </a:lnSpc>
                        <a:spcBef>
                          <a:spcPts val="0"/>
                        </a:spcBef>
                        <a:spcAft>
                          <a:spcPts val="0"/>
                        </a:spcAft>
                        <a:buClr>
                          <a:schemeClr val="dk1"/>
                        </a:buClr>
                        <a:buSzPct val="25000"/>
                        <a:buFont typeface="Avenir"/>
                        <a:buNone/>
                      </a:pPr>
                      <a:r>
                        <a:rPr lang="en-US" b="0" i="0">
                          <a:solidFill>
                            <a:schemeClr val="dk1"/>
                          </a:solidFill>
                          <a:latin typeface="Avenir"/>
                          <a:ea typeface="Avenir"/>
                          <a:cs typeface="Avenir"/>
                          <a:sym typeface="Avenir"/>
                        </a:rPr>
                        <a:t>with human help?</a:t>
                      </a:r>
                    </a:p>
                    <a:p>
                      <a:pPr marL="0" marR="0" lvl="0" indent="0" algn="l" rtl="0">
                        <a:lnSpc>
                          <a:spcPct val="100000"/>
                        </a:lnSpc>
                        <a:spcBef>
                          <a:spcPts val="0"/>
                        </a:spcBef>
                        <a:spcAft>
                          <a:spcPts val="0"/>
                        </a:spcAft>
                        <a:buClr>
                          <a:schemeClr val="dk1"/>
                        </a:buClr>
                        <a:buSzPct val="25000"/>
                        <a:buFont typeface="Avenir"/>
                        <a:buNone/>
                      </a:pPr>
                      <a:r>
                        <a:rPr lang="en-US" b="0" i="0">
                          <a:solidFill>
                            <a:schemeClr val="dk1"/>
                          </a:solidFill>
                          <a:latin typeface="Avenir"/>
                          <a:ea typeface="Avenir"/>
                          <a:cs typeface="Avenir"/>
                          <a:sym typeface="Avenir"/>
                        </a:rPr>
                        <a:t>(ex: help from a family member</a:t>
                      </a:r>
                      <a:r>
                        <a:rPr lang="en-US">
                          <a:latin typeface="Avenir"/>
                          <a:ea typeface="Avenir"/>
                          <a:cs typeface="Avenir"/>
                          <a:sym typeface="Avenir"/>
                        </a:rPr>
                        <a:t>)</a:t>
                      </a:r>
                      <a:r>
                        <a:rPr lang="en-US" b="0" i="0">
                          <a:solidFill>
                            <a:schemeClr val="dk1"/>
                          </a:solidFill>
                          <a:latin typeface="Avenir"/>
                          <a:ea typeface="Avenir"/>
                          <a:cs typeface="Avenir"/>
                          <a:sym typeface="Avenir"/>
                        </a:rPr>
                        <a:t>)</a:t>
                      </a:r>
                    </a:p>
                  </a:txBody>
                  <a:tcPr marL="91450" marR="91450" marT="45725" marB="457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spcBef>
                          <a:spcPts val="0"/>
                        </a:spcBef>
                        <a:buSzPct val="25000"/>
                        <a:buNone/>
                      </a:pPr>
                      <a:endParaRPr sz="1800"/>
                    </a:p>
                  </a:txBody>
                  <a:tcPr marL="91450" marR="91450" marT="45725" marB="457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bl>
          </a:graphicData>
        </a:graphic>
      </p:graphicFrame>
      <p:sp>
        <p:nvSpPr>
          <p:cNvPr id="80" name="Shape 80"/>
          <p:cNvSpPr txBox="1"/>
          <p:nvPr/>
        </p:nvSpPr>
        <p:spPr>
          <a:xfrm>
            <a:off x="457200" y="3855426"/>
            <a:ext cx="3674113" cy="855578"/>
          </a:xfrm>
          <a:prstGeom prst="rect">
            <a:avLst/>
          </a:prstGeom>
          <a:noFill/>
          <a:ln>
            <a:noFill/>
          </a:ln>
        </p:spPr>
        <p:txBody>
          <a:bodyPr lIns="91425" tIns="45700" rIns="91425" bIns="45700" anchor="t" anchorCtr="0">
            <a:noAutofit/>
          </a:bodyPr>
          <a:lstStyle/>
          <a:p>
            <a:pPr marL="0" marR="0" lvl="0" indent="0" algn="just" rtl="0">
              <a:lnSpc>
                <a:spcPct val="120000"/>
              </a:lnSpc>
              <a:spcBef>
                <a:spcPts val="0"/>
              </a:spcBef>
              <a:spcAft>
                <a:spcPts val="0"/>
              </a:spcAft>
              <a:buClr>
                <a:schemeClr val="dk1"/>
              </a:buClr>
              <a:buFont typeface="Arial"/>
              <a:buNone/>
            </a:pPr>
            <a:r>
              <a:rPr lang="en-US" b="0" i="0" u="none">
                <a:solidFill>
                  <a:schemeClr val="dk1"/>
                </a:solidFill>
                <a:latin typeface="Avenir"/>
                <a:ea typeface="Avenir"/>
                <a:cs typeface="Avenir"/>
                <a:sym typeface="Avenir"/>
              </a:rPr>
              <a:t>If you lo</a:t>
            </a:r>
            <a:r>
              <a:rPr lang="en-US">
                <a:solidFill>
                  <a:schemeClr val="dk1"/>
                </a:solidFill>
                <a:latin typeface="Avenir"/>
                <a:ea typeface="Avenir"/>
                <a:cs typeface="Avenir"/>
                <a:sym typeface="Avenir"/>
              </a:rPr>
              <a:t>st</a:t>
            </a:r>
            <a:r>
              <a:rPr lang="en-US" b="0" i="0" u="none">
                <a:solidFill>
                  <a:schemeClr val="dk1"/>
                </a:solidFill>
                <a:latin typeface="Avenir"/>
                <a:ea typeface="Avenir"/>
                <a:cs typeface="Avenir"/>
                <a:sym typeface="Avenir"/>
              </a:rPr>
              <a:t> your independence after this hospitalization, </a:t>
            </a:r>
            <a:r>
              <a:rPr lang="en-US">
                <a:solidFill>
                  <a:schemeClr val="dk1"/>
                </a:solidFill>
                <a:latin typeface="Avenir"/>
                <a:ea typeface="Avenir"/>
                <a:cs typeface="Avenir"/>
                <a:sym typeface="Avenir"/>
              </a:rPr>
              <a:t>where would you be willing to live? </a:t>
            </a:r>
            <a:r>
              <a:rPr lang="en-US" b="0" i="0" u="none">
                <a:solidFill>
                  <a:schemeClr val="dk1"/>
                </a:solidFill>
                <a:latin typeface="Avenir"/>
                <a:ea typeface="Avenir"/>
                <a:cs typeface="Avenir"/>
                <a:sym typeface="Avenir"/>
              </a:rPr>
              <a:t>(check all that apply)</a:t>
            </a:r>
          </a:p>
          <a:p>
            <a:pPr marL="0" marR="0" lvl="0" indent="0" algn="just" rtl="0">
              <a:lnSpc>
                <a:spcPct val="120000"/>
              </a:lnSpc>
              <a:spcBef>
                <a:spcPts val="240"/>
              </a:spcBef>
              <a:buClr>
                <a:schemeClr val="dk1"/>
              </a:buClr>
              <a:buFont typeface="Arial"/>
              <a:buNone/>
            </a:pPr>
            <a:endParaRPr sz="1200" b="0" i="1" u="none">
              <a:solidFill>
                <a:schemeClr val="dk1"/>
              </a:solidFill>
              <a:latin typeface="Avenir"/>
              <a:ea typeface="Avenir"/>
              <a:cs typeface="Avenir"/>
              <a:sym typeface="Avenir"/>
            </a:endParaRPr>
          </a:p>
        </p:txBody>
      </p:sp>
      <p:graphicFrame>
        <p:nvGraphicFramePr>
          <p:cNvPr id="81" name="Shape 81"/>
          <p:cNvGraphicFramePr/>
          <p:nvPr/>
        </p:nvGraphicFramePr>
        <p:xfrm>
          <a:off x="569875" y="4507962"/>
          <a:ext cx="3448775" cy="1778040"/>
        </p:xfrm>
        <a:graphic>
          <a:graphicData uri="http://schemas.openxmlformats.org/drawingml/2006/table">
            <a:tbl>
              <a:tblPr firstRow="1" bandRow="1">
                <a:noFill/>
                <a:tableStyleId>{6E8DCF2E-3617-4236-96FD-E53478347999}</a:tableStyleId>
              </a:tblPr>
              <a:tblGrid>
                <a:gridCol w="2967500"/>
                <a:gridCol w="481275"/>
              </a:tblGrid>
              <a:tr h="370850">
                <a:tc>
                  <a:txBody>
                    <a:bodyPr/>
                    <a:lstStyle/>
                    <a:p>
                      <a:pPr marL="0" marR="0" lvl="0" indent="0" algn="l" rtl="0">
                        <a:spcBef>
                          <a:spcPts val="0"/>
                        </a:spcBef>
                        <a:buSzPct val="25000"/>
                        <a:buNone/>
                      </a:pPr>
                      <a:endParaRPr/>
                    </a:p>
                  </a:txBody>
                  <a:tcPr marL="91450" marR="91450" marT="45725" marB="45725">
                    <a:lnL w="9525" cap="flat" cmpd="sng">
                      <a:solidFill>
                        <a:srgbClr val="000000">
                          <a:alpha val="0"/>
                        </a:srgbClr>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ctr" rtl="0">
                        <a:spcBef>
                          <a:spcPts val="0"/>
                        </a:spcBef>
                        <a:buSzPct val="25000"/>
                        <a:buNone/>
                      </a:pPr>
                      <a:r>
                        <a:rPr lang="en-US" b="0">
                          <a:latin typeface="Arial"/>
                          <a:ea typeface="Arial"/>
                          <a:cs typeface="Arial"/>
                          <a:sym typeface="Arial"/>
                        </a:rPr>
                        <a:t>✔</a:t>
                      </a:r>
                    </a:p>
                  </a:txBody>
                  <a:tcPr marL="91450" marR="91450" marT="45725" marB="457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370850">
                <a:tc>
                  <a:txBody>
                    <a:bodyPr/>
                    <a:lstStyle/>
                    <a:p>
                      <a:pPr marL="0" marR="0" lvl="0" indent="0" algn="l" rtl="0">
                        <a:lnSpc>
                          <a:spcPct val="100000"/>
                        </a:lnSpc>
                        <a:spcBef>
                          <a:spcPts val="0"/>
                        </a:spcBef>
                        <a:spcAft>
                          <a:spcPts val="0"/>
                        </a:spcAft>
                        <a:buClr>
                          <a:schemeClr val="dk1"/>
                        </a:buClr>
                        <a:buSzPct val="25000"/>
                        <a:buFont typeface="Avenir"/>
                        <a:buNone/>
                      </a:pPr>
                      <a:r>
                        <a:rPr lang="en-US" b="0" i="0">
                          <a:solidFill>
                            <a:schemeClr val="dk1"/>
                          </a:solidFill>
                          <a:latin typeface="Avenir"/>
                          <a:ea typeface="Avenir"/>
                          <a:cs typeface="Avenir"/>
                          <a:sym typeface="Avenir"/>
                        </a:rPr>
                        <a:t>at home with help?</a:t>
                      </a:r>
                    </a:p>
                  </a:txBody>
                  <a:tcPr marL="91450" marR="91450" marT="45725" marB="457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spcBef>
                          <a:spcPts val="0"/>
                        </a:spcBef>
                        <a:buSzPct val="25000"/>
                        <a:buNone/>
                      </a:pPr>
                      <a:endParaRPr/>
                    </a:p>
                  </a:txBody>
                  <a:tcPr marL="91450" marR="91450" marT="45725" marB="457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370850">
                <a:tc>
                  <a:txBody>
                    <a:bodyPr/>
                    <a:lstStyle/>
                    <a:p>
                      <a:pPr marL="0" marR="0" lvl="0" indent="0" algn="l" rtl="0">
                        <a:lnSpc>
                          <a:spcPct val="100000"/>
                        </a:lnSpc>
                        <a:spcBef>
                          <a:spcPts val="0"/>
                        </a:spcBef>
                        <a:spcAft>
                          <a:spcPts val="0"/>
                        </a:spcAft>
                        <a:buClr>
                          <a:schemeClr val="dk1"/>
                        </a:buClr>
                        <a:buSzPct val="25000"/>
                        <a:buFont typeface="Avenir"/>
                        <a:buNone/>
                      </a:pPr>
                      <a:r>
                        <a:rPr lang="en-US" b="0" i="0">
                          <a:solidFill>
                            <a:schemeClr val="dk1"/>
                          </a:solidFill>
                          <a:latin typeface="Avenir"/>
                          <a:ea typeface="Avenir"/>
                          <a:cs typeface="Avenir"/>
                          <a:sym typeface="Avenir"/>
                        </a:rPr>
                        <a:t>in a long-term care facility for semi-independent persons?</a:t>
                      </a:r>
                    </a:p>
                  </a:txBody>
                  <a:tcPr marL="91450" marR="91450" marT="45725" marB="457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spcBef>
                          <a:spcPts val="0"/>
                        </a:spcBef>
                        <a:buSzPct val="25000"/>
                        <a:buNone/>
                      </a:pPr>
                      <a:endParaRPr/>
                    </a:p>
                  </a:txBody>
                  <a:tcPr marL="91450" marR="91450" marT="45725" marB="457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370850">
                <a:tc>
                  <a:txBody>
                    <a:bodyPr/>
                    <a:lstStyle/>
                    <a:p>
                      <a:pPr marL="0" marR="0" lvl="0" indent="0" algn="l" rtl="0">
                        <a:lnSpc>
                          <a:spcPct val="100000"/>
                        </a:lnSpc>
                        <a:spcBef>
                          <a:spcPts val="0"/>
                        </a:spcBef>
                        <a:spcAft>
                          <a:spcPts val="0"/>
                        </a:spcAft>
                        <a:buClr>
                          <a:schemeClr val="dk1"/>
                        </a:buClr>
                        <a:buSzPct val="25000"/>
                        <a:buFont typeface="Avenir"/>
                        <a:buNone/>
                      </a:pPr>
                      <a:r>
                        <a:rPr lang="en-US" b="0" i="0">
                          <a:solidFill>
                            <a:schemeClr val="dk1"/>
                          </a:solidFill>
                          <a:latin typeface="Avenir"/>
                          <a:ea typeface="Avenir"/>
                          <a:cs typeface="Avenir"/>
                          <a:sym typeface="Avenir"/>
                        </a:rPr>
                        <a:t>in a long-term care facility fo</a:t>
                      </a:r>
                      <a:r>
                        <a:rPr lang="en-US">
                          <a:latin typeface="Avenir"/>
                          <a:ea typeface="Avenir"/>
                          <a:cs typeface="Avenir"/>
                          <a:sym typeface="Avenir"/>
                        </a:rPr>
                        <a:t>r non-independent persons</a:t>
                      </a:r>
                      <a:r>
                        <a:rPr lang="en-US" b="0" i="0">
                          <a:solidFill>
                            <a:schemeClr val="dk1"/>
                          </a:solidFill>
                          <a:latin typeface="Avenir"/>
                          <a:ea typeface="Avenir"/>
                          <a:cs typeface="Avenir"/>
                          <a:sym typeface="Avenir"/>
                        </a:rPr>
                        <a:t>?</a:t>
                      </a:r>
                    </a:p>
                  </a:txBody>
                  <a:tcPr marL="91450" marR="91450" marT="45725" marB="457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spcBef>
                          <a:spcPts val="0"/>
                        </a:spcBef>
                        <a:buSzPct val="25000"/>
                        <a:buNone/>
                      </a:pPr>
                      <a:endParaRPr/>
                    </a:p>
                  </a:txBody>
                  <a:tcPr marL="91450" marR="91450" marT="45725" marB="457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bl>
          </a:graphicData>
        </a:graphic>
      </p:graphicFrame>
      <p:graphicFrame>
        <p:nvGraphicFramePr>
          <p:cNvPr id="82" name="Shape 82"/>
          <p:cNvGraphicFramePr/>
          <p:nvPr/>
        </p:nvGraphicFramePr>
        <p:xfrm>
          <a:off x="4886087" y="2272675"/>
          <a:ext cx="3785150" cy="2042070"/>
        </p:xfrm>
        <a:graphic>
          <a:graphicData uri="http://schemas.openxmlformats.org/drawingml/2006/table">
            <a:tbl>
              <a:tblPr>
                <a:noFill/>
                <a:tableStyleId>{30ECF3D3-9918-4413-9393-65E774D4D883}</a:tableStyleId>
              </a:tblPr>
              <a:tblGrid>
                <a:gridCol w="1958825"/>
                <a:gridCol w="1826325"/>
              </a:tblGrid>
              <a:tr h="324075">
                <a:tc>
                  <a:txBody>
                    <a:bodyPr/>
                    <a:lstStyle/>
                    <a:p>
                      <a:pPr lvl="0" algn="ctr" rtl="0">
                        <a:spcBef>
                          <a:spcPts val="600"/>
                        </a:spcBef>
                        <a:buClr>
                          <a:srgbClr val="000000"/>
                        </a:buClr>
                        <a:buSzPct val="25000"/>
                        <a:buFont typeface="Arial"/>
                        <a:buNone/>
                      </a:pPr>
                      <a:r>
                        <a:rPr lang="en-US" b="1">
                          <a:solidFill>
                            <a:srgbClr val="292934"/>
                          </a:solidFill>
                          <a:latin typeface="Avenir"/>
                          <a:ea typeface="Avenir"/>
                          <a:cs typeface="Avenir"/>
                          <a:sym typeface="Avenir"/>
                        </a:rPr>
                        <a:t>BENEFITS</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lgn="ctr" rtl="0">
                        <a:spcBef>
                          <a:spcPts val="0"/>
                        </a:spcBef>
                        <a:buClr>
                          <a:srgbClr val="000000"/>
                        </a:buClr>
                        <a:buSzPct val="25000"/>
                        <a:buFont typeface="Arial"/>
                        <a:buNone/>
                      </a:pPr>
                      <a:r>
                        <a:rPr lang="en-US" b="1">
                          <a:solidFill>
                            <a:srgbClr val="292934"/>
                          </a:solidFill>
                          <a:latin typeface="Avenir"/>
                          <a:ea typeface="Avenir"/>
                          <a:cs typeface="Avenir"/>
                          <a:sym typeface="Avenir"/>
                        </a:rPr>
                        <a:t>RISKS</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461700">
                <a:tc>
                  <a:txBody>
                    <a:bodyPr/>
                    <a:lstStyle/>
                    <a:p>
                      <a:pPr marL="0" marR="0" lvl="0" indent="0" algn="l" rtl="0">
                        <a:lnSpc>
                          <a:spcPct val="100000"/>
                        </a:lnSpc>
                        <a:spcBef>
                          <a:spcPts val="0"/>
                        </a:spcBef>
                        <a:spcAft>
                          <a:spcPts val="0"/>
                        </a:spcAft>
                        <a:buClr>
                          <a:schemeClr val="dk1"/>
                        </a:buClr>
                        <a:buSzPct val="25000"/>
                        <a:buFont typeface="Avenir"/>
                        <a:buNone/>
                      </a:pPr>
                      <a:r>
                        <a:rPr lang="en-US">
                          <a:solidFill>
                            <a:srgbClr val="292934"/>
                          </a:solidFill>
                          <a:latin typeface="Avenir"/>
                          <a:ea typeface="Avenir"/>
                          <a:cs typeface="Avenir"/>
                          <a:sym typeface="Avenir"/>
                        </a:rPr>
                        <a:t>Can avoid </a:t>
                      </a:r>
                      <a:r>
                        <a:rPr lang="en-US">
                          <a:solidFill>
                            <a:schemeClr val="dk1"/>
                          </a:solidFill>
                          <a:latin typeface="Avenir"/>
                          <a:ea typeface="Avenir"/>
                          <a:cs typeface="Avenir"/>
                          <a:sym typeface="Avenir"/>
                        </a:rPr>
                        <a:t>sudden</a:t>
                      </a:r>
                      <a:r>
                        <a:rPr lang="en-US">
                          <a:solidFill>
                            <a:srgbClr val="292934"/>
                          </a:solidFill>
                          <a:latin typeface="Avenir"/>
                          <a:ea typeface="Avenir"/>
                          <a:cs typeface="Avenir"/>
                          <a:sym typeface="Avenir"/>
                        </a:rPr>
                        <a:t> death</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rtl="0">
                        <a:spcBef>
                          <a:spcPts val="0"/>
                        </a:spcBef>
                        <a:buNone/>
                      </a:pPr>
                      <a:r>
                        <a:rPr lang="en-US">
                          <a:solidFill>
                            <a:srgbClr val="292934"/>
                          </a:solidFill>
                          <a:latin typeface="Avenir"/>
                          <a:ea typeface="Avenir"/>
                          <a:cs typeface="Avenir"/>
                          <a:sym typeface="Avenir"/>
                        </a:rPr>
                        <a:t>Complications (ex: pneumonia)</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833050">
                <a:tc>
                  <a:txBody>
                    <a:bodyPr/>
                    <a:lstStyle/>
                    <a:p>
                      <a:pPr lvl="0" rtl="0">
                        <a:spcBef>
                          <a:spcPts val="0"/>
                        </a:spcBef>
                        <a:buNone/>
                      </a:pPr>
                      <a:r>
                        <a:rPr lang="en-US">
                          <a:solidFill>
                            <a:srgbClr val="292934"/>
                          </a:solidFill>
                          <a:latin typeface="Avenir"/>
                          <a:ea typeface="Avenir"/>
                          <a:cs typeface="Avenir"/>
                          <a:sym typeface="Avenir"/>
                        </a:rPr>
                        <a:t>Can possibly regain former level of independence and leave the hospital</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rtl="0">
                        <a:spcBef>
                          <a:spcPts val="600"/>
                        </a:spcBef>
                        <a:buNone/>
                      </a:pPr>
                      <a:r>
                        <a:rPr lang="en-US">
                          <a:solidFill>
                            <a:srgbClr val="292934"/>
                          </a:solidFill>
                          <a:latin typeface="Avenir"/>
                          <a:ea typeface="Avenir"/>
                          <a:cs typeface="Avenir"/>
                          <a:sym typeface="Avenir"/>
                        </a:rPr>
                        <a:t>Emotional and physical suffering</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457200" y="274637"/>
            <a:ext cx="4038600" cy="7947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buClr>
                <a:srgbClr val="D67227"/>
              </a:buClr>
              <a:buSzPct val="25000"/>
              <a:buFont typeface="Century Gothic"/>
              <a:buNone/>
            </a:pPr>
            <a:r>
              <a:rPr lang="en-US" sz="1700" b="1" i="0" u="none" strike="noStrike" cap="none" dirty="0">
                <a:solidFill>
                  <a:srgbClr val="000000"/>
                </a:solidFill>
                <a:latin typeface="Century Gothic"/>
                <a:ea typeface="Century Gothic"/>
                <a:cs typeface="Century Gothic"/>
                <a:sym typeface="Century Gothic"/>
              </a:rPr>
              <a:t>Intervention #2</a:t>
            </a:r>
            <a:br>
              <a:rPr lang="en-US" sz="1700" b="1" i="0" u="none" strike="noStrike" cap="none" dirty="0">
                <a:solidFill>
                  <a:srgbClr val="000000"/>
                </a:solidFill>
                <a:latin typeface="Century Gothic"/>
                <a:ea typeface="Century Gothic"/>
                <a:cs typeface="Century Gothic"/>
                <a:sym typeface="Century Gothic"/>
              </a:rPr>
            </a:br>
            <a:r>
              <a:rPr lang="en-US" sz="1700" b="1" i="0" u="none" strike="noStrike" cap="none" dirty="0">
                <a:solidFill>
                  <a:srgbClr val="000000"/>
                </a:solidFill>
                <a:latin typeface="Century Gothic"/>
                <a:ea typeface="Century Gothic"/>
                <a:cs typeface="Century Gothic"/>
                <a:sym typeface="Century Gothic"/>
              </a:rPr>
              <a:t>Invasive Mechanical Ventilation</a:t>
            </a:r>
          </a:p>
        </p:txBody>
      </p:sp>
      <p:sp>
        <p:nvSpPr>
          <p:cNvPr id="88" name="Shape 88"/>
          <p:cNvSpPr txBox="1">
            <a:spLocks noGrp="1"/>
          </p:cNvSpPr>
          <p:nvPr>
            <p:ph type="body" idx="1"/>
          </p:nvPr>
        </p:nvSpPr>
        <p:spPr>
          <a:xfrm>
            <a:off x="457200" y="904350"/>
            <a:ext cx="3674100" cy="5445600"/>
          </a:xfrm>
          <a:prstGeom prst="rect">
            <a:avLst/>
          </a:prstGeom>
          <a:noFill/>
          <a:ln>
            <a:noFill/>
          </a:ln>
        </p:spPr>
        <p:txBody>
          <a:bodyPr lIns="91425" tIns="45700" rIns="91425" bIns="45700" anchor="t" anchorCtr="0">
            <a:noAutofit/>
          </a:bodyPr>
          <a:lstStyle/>
          <a:p>
            <a:pPr marL="0" marR="0" lvl="0" indent="0" algn="just" rtl="0">
              <a:lnSpc>
                <a:spcPct val="120000"/>
              </a:lnSpc>
              <a:spcBef>
                <a:spcPts val="240"/>
              </a:spcBef>
              <a:spcAft>
                <a:spcPts val="0"/>
              </a:spcAft>
              <a:buClr>
                <a:schemeClr val="dk1"/>
              </a:buClr>
              <a:buSzPct val="25000"/>
              <a:buFont typeface="Arial"/>
              <a:buNone/>
            </a:pPr>
            <a:r>
              <a:rPr lang="en-US" sz="1400" b="0" i="0" u="none" strike="noStrike" cap="none">
                <a:solidFill>
                  <a:schemeClr val="dk1"/>
                </a:solidFill>
                <a:latin typeface="Avenir"/>
                <a:ea typeface="Avenir"/>
                <a:cs typeface="Avenir"/>
                <a:sym typeface="Avenir"/>
              </a:rPr>
              <a:t>Invasive </a:t>
            </a:r>
            <a:r>
              <a:rPr lang="en-US" sz="1400"/>
              <a:t>m</a:t>
            </a:r>
            <a:r>
              <a:rPr lang="en-US" sz="1400" b="0" i="0" u="none" strike="noStrike" cap="none">
                <a:solidFill>
                  <a:schemeClr val="dk1"/>
                </a:solidFill>
                <a:latin typeface="Avenir"/>
                <a:ea typeface="Avenir"/>
                <a:cs typeface="Avenir"/>
                <a:sym typeface="Avenir"/>
              </a:rPr>
              <a:t>echanical </a:t>
            </a:r>
            <a:r>
              <a:rPr lang="en-US" sz="1400"/>
              <a:t>v</a:t>
            </a:r>
            <a:r>
              <a:rPr lang="en-US" sz="1400" b="0" i="0" u="none" strike="noStrike" cap="none">
                <a:solidFill>
                  <a:schemeClr val="dk1"/>
                </a:solidFill>
                <a:latin typeface="Avenir"/>
                <a:ea typeface="Avenir"/>
                <a:cs typeface="Avenir"/>
                <a:sym typeface="Avenir"/>
              </a:rPr>
              <a:t>entilation is a machine that pushes air into the lung</a:t>
            </a:r>
            <a:r>
              <a:rPr lang="en-US" sz="1400"/>
              <a:t>s through a tube in the month or neck. This is also known as “being kept on life support”. </a:t>
            </a:r>
          </a:p>
          <a:p>
            <a:pPr marL="0" marR="0" lvl="0" indent="0" algn="just" rtl="0">
              <a:lnSpc>
                <a:spcPct val="100000"/>
              </a:lnSpc>
              <a:spcBef>
                <a:spcPts val="240"/>
              </a:spcBef>
              <a:spcAft>
                <a:spcPts val="0"/>
              </a:spcAft>
              <a:buClr>
                <a:schemeClr val="dk1"/>
              </a:buClr>
              <a:buSzPct val="25000"/>
              <a:buFont typeface="Arial"/>
              <a:buNone/>
            </a:pPr>
            <a:endParaRPr sz="1200" b="1" i="0" u="none" strike="noStrike" cap="none">
              <a:solidFill>
                <a:schemeClr val="dk1"/>
              </a:solidFill>
              <a:latin typeface="Avenir"/>
              <a:ea typeface="Avenir"/>
              <a:cs typeface="Avenir"/>
              <a:sym typeface="Avenir"/>
            </a:endParaRPr>
          </a:p>
          <a:p>
            <a:pPr marL="0" marR="0" lvl="0" indent="0" algn="just" rtl="0">
              <a:lnSpc>
                <a:spcPct val="100000"/>
              </a:lnSpc>
              <a:spcBef>
                <a:spcPts val="240"/>
              </a:spcBef>
              <a:spcAft>
                <a:spcPts val="0"/>
              </a:spcAft>
              <a:buClr>
                <a:schemeClr val="dk1"/>
              </a:buClr>
              <a:buSzPct val="25000"/>
              <a:buFont typeface="Arial"/>
              <a:buNone/>
            </a:pPr>
            <a:endParaRPr sz="1200" b="1" i="0" u="none" strike="noStrike" cap="none">
              <a:solidFill>
                <a:schemeClr val="dk1"/>
              </a:solidFill>
              <a:latin typeface="Avenir"/>
              <a:ea typeface="Avenir"/>
              <a:cs typeface="Avenir"/>
              <a:sym typeface="Avenir"/>
            </a:endParaRPr>
          </a:p>
          <a:p>
            <a:pPr marL="0" marR="0" lvl="0" indent="0" algn="just" rtl="0">
              <a:lnSpc>
                <a:spcPct val="100000"/>
              </a:lnSpc>
              <a:spcBef>
                <a:spcPts val="240"/>
              </a:spcBef>
              <a:spcAft>
                <a:spcPts val="0"/>
              </a:spcAft>
              <a:buClr>
                <a:schemeClr val="dk1"/>
              </a:buClr>
              <a:buSzPct val="25000"/>
              <a:buFont typeface="Arial"/>
              <a:buNone/>
            </a:pPr>
            <a:endParaRPr sz="1200" b="1" i="0" u="none" strike="noStrike" cap="none">
              <a:solidFill>
                <a:schemeClr val="dk1"/>
              </a:solidFill>
              <a:latin typeface="Avenir"/>
              <a:ea typeface="Avenir"/>
              <a:cs typeface="Avenir"/>
              <a:sym typeface="Avenir"/>
            </a:endParaRPr>
          </a:p>
          <a:p>
            <a:pPr marL="0" marR="0" lvl="0" indent="0" algn="just" rtl="0">
              <a:lnSpc>
                <a:spcPct val="100000"/>
              </a:lnSpc>
              <a:spcBef>
                <a:spcPts val="240"/>
              </a:spcBef>
              <a:spcAft>
                <a:spcPts val="0"/>
              </a:spcAft>
              <a:buClr>
                <a:schemeClr val="dk1"/>
              </a:buClr>
              <a:buSzPct val="25000"/>
              <a:buFont typeface="Arial"/>
              <a:buNone/>
            </a:pPr>
            <a:endParaRPr sz="1200" b="1" i="0" u="none" strike="noStrike" cap="none">
              <a:solidFill>
                <a:schemeClr val="dk1"/>
              </a:solidFill>
              <a:latin typeface="Avenir"/>
              <a:ea typeface="Avenir"/>
              <a:cs typeface="Avenir"/>
              <a:sym typeface="Avenir"/>
            </a:endParaRPr>
          </a:p>
          <a:p>
            <a:pPr marL="0" marR="0" lvl="0" indent="0" algn="just" rtl="0">
              <a:lnSpc>
                <a:spcPct val="100000"/>
              </a:lnSpc>
              <a:spcBef>
                <a:spcPts val="240"/>
              </a:spcBef>
              <a:spcAft>
                <a:spcPts val="0"/>
              </a:spcAft>
              <a:buClr>
                <a:schemeClr val="dk1"/>
              </a:buClr>
              <a:buSzPct val="25000"/>
              <a:buFont typeface="Arial"/>
              <a:buNone/>
            </a:pPr>
            <a:endParaRPr sz="1200" b="1" i="0" u="none" strike="noStrike" cap="none">
              <a:solidFill>
                <a:schemeClr val="dk1"/>
              </a:solidFill>
              <a:latin typeface="Avenir"/>
              <a:ea typeface="Avenir"/>
              <a:cs typeface="Avenir"/>
              <a:sym typeface="Avenir"/>
            </a:endParaRPr>
          </a:p>
          <a:p>
            <a:pPr marL="0" marR="0" lvl="0" indent="0" algn="just" rtl="0">
              <a:lnSpc>
                <a:spcPct val="100000"/>
              </a:lnSpc>
              <a:spcBef>
                <a:spcPts val="240"/>
              </a:spcBef>
              <a:spcAft>
                <a:spcPts val="0"/>
              </a:spcAft>
              <a:buClr>
                <a:schemeClr val="dk1"/>
              </a:buClr>
              <a:buSzPct val="25000"/>
              <a:buFont typeface="Arial"/>
              <a:buNone/>
            </a:pPr>
            <a:endParaRPr sz="1200" b="1" i="0" u="none" strike="noStrike" cap="none">
              <a:solidFill>
                <a:schemeClr val="dk1"/>
              </a:solidFill>
              <a:latin typeface="Avenir"/>
              <a:ea typeface="Avenir"/>
              <a:cs typeface="Avenir"/>
              <a:sym typeface="Avenir"/>
            </a:endParaRPr>
          </a:p>
          <a:p>
            <a:pPr marL="0" marR="0" lvl="0" indent="0" algn="just" rtl="0">
              <a:lnSpc>
                <a:spcPct val="100000"/>
              </a:lnSpc>
              <a:spcBef>
                <a:spcPts val="240"/>
              </a:spcBef>
              <a:spcAft>
                <a:spcPts val="0"/>
              </a:spcAft>
              <a:buClr>
                <a:schemeClr val="dk1"/>
              </a:buClr>
              <a:buSzPct val="25000"/>
              <a:buFont typeface="Arial"/>
              <a:buNone/>
            </a:pPr>
            <a:endParaRPr sz="1200" b="1" i="0" u="none" strike="noStrike" cap="none">
              <a:solidFill>
                <a:schemeClr val="dk1"/>
              </a:solidFill>
              <a:latin typeface="Avenir"/>
              <a:ea typeface="Avenir"/>
              <a:cs typeface="Avenir"/>
              <a:sym typeface="Avenir"/>
            </a:endParaRPr>
          </a:p>
          <a:p>
            <a:pPr marL="0" marR="0" lvl="0" indent="0" algn="just" rtl="0">
              <a:lnSpc>
                <a:spcPct val="100000"/>
              </a:lnSpc>
              <a:spcBef>
                <a:spcPts val="240"/>
              </a:spcBef>
              <a:spcAft>
                <a:spcPts val="0"/>
              </a:spcAft>
              <a:buClr>
                <a:schemeClr val="dk1"/>
              </a:buClr>
              <a:buSzPct val="25000"/>
              <a:buFont typeface="Arial"/>
              <a:buNone/>
            </a:pPr>
            <a:endParaRPr sz="1400" b="1" i="0" u="none" strike="noStrike" cap="none">
              <a:solidFill>
                <a:schemeClr val="dk1"/>
              </a:solidFill>
              <a:latin typeface="Avenir"/>
              <a:ea typeface="Avenir"/>
              <a:cs typeface="Avenir"/>
              <a:sym typeface="Avenir"/>
            </a:endParaRPr>
          </a:p>
          <a:p>
            <a:pPr marL="0" marR="0" lvl="0" indent="457200" algn="just" rtl="0">
              <a:lnSpc>
                <a:spcPct val="120000"/>
              </a:lnSpc>
              <a:spcBef>
                <a:spcPts val="240"/>
              </a:spcBef>
              <a:spcAft>
                <a:spcPts val="0"/>
              </a:spcAft>
              <a:buClr>
                <a:schemeClr val="dk1"/>
              </a:buClr>
              <a:buSzPct val="25000"/>
              <a:buFont typeface="Arial"/>
              <a:buNone/>
            </a:pPr>
            <a:r>
              <a:rPr lang="en-US" sz="1400" b="1"/>
              <a:t>  </a:t>
            </a:r>
          </a:p>
          <a:p>
            <a:pPr marL="0" marR="0" lvl="0" indent="457200" algn="just" rtl="0">
              <a:lnSpc>
                <a:spcPct val="120000"/>
              </a:lnSpc>
              <a:spcBef>
                <a:spcPts val="240"/>
              </a:spcBef>
              <a:spcAft>
                <a:spcPts val="0"/>
              </a:spcAft>
              <a:buClr>
                <a:schemeClr val="dk1"/>
              </a:buClr>
              <a:buSzPct val="25000"/>
              <a:buFont typeface="Arial"/>
              <a:buNone/>
            </a:pPr>
            <a:r>
              <a:rPr lang="en-US" sz="1400" b="0" i="0" u="none" strike="noStrike" cap="none">
                <a:solidFill>
                  <a:schemeClr val="dk1"/>
                </a:solidFill>
                <a:latin typeface="Avenir"/>
                <a:ea typeface="Avenir"/>
                <a:cs typeface="Avenir"/>
                <a:sym typeface="Avenir"/>
              </a:rPr>
              <a:t>Invasive </a:t>
            </a:r>
            <a:r>
              <a:rPr lang="en-US" sz="1400"/>
              <a:t>m</a:t>
            </a:r>
            <a:r>
              <a:rPr lang="en-US" sz="1400" b="0" i="0" u="none" strike="noStrike" cap="none">
                <a:solidFill>
                  <a:schemeClr val="dk1"/>
                </a:solidFill>
                <a:latin typeface="Avenir"/>
                <a:ea typeface="Avenir"/>
                <a:cs typeface="Avenir"/>
                <a:sym typeface="Avenir"/>
              </a:rPr>
              <a:t>echanical </a:t>
            </a:r>
            <a:r>
              <a:rPr lang="en-US" sz="1400"/>
              <a:t>v</a:t>
            </a:r>
            <a:r>
              <a:rPr lang="en-US" sz="1400" b="0" i="0" u="none" strike="noStrike" cap="none">
                <a:solidFill>
                  <a:schemeClr val="dk1"/>
                </a:solidFill>
                <a:latin typeface="Avenir"/>
                <a:ea typeface="Avenir"/>
                <a:cs typeface="Avenir"/>
                <a:sym typeface="Avenir"/>
              </a:rPr>
              <a:t>entilation does not</a:t>
            </a:r>
            <a:r>
              <a:rPr lang="en-US" sz="1400"/>
              <a:t> </a:t>
            </a:r>
            <a:r>
              <a:rPr lang="en-US" sz="1400" b="0" i="0" u="none" strike="noStrike" cap="none">
                <a:solidFill>
                  <a:schemeClr val="dk1"/>
                </a:solidFill>
                <a:latin typeface="Avenir"/>
                <a:ea typeface="Avenir"/>
                <a:cs typeface="Avenir"/>
                <a:sym typeface="Avenir"/>
              </a:rPr>
              <a:t>heal </a:t>
            </a:r>
            <a:r>
              <a:rPr lang="en-US" sz="1400"/>
              <a:t>breathing problem. </a:t>
            </a:r>
            <a:r>
              <a:rPr lang="en-US" sz="1400" b="0" i="0" u="none" strike="noStrike" cap="none">
                <a:solidFill>
                  <a:schemeClr val="dk1"/>
                </a:solidFill>
                <a:latin typeface="Avenir"/>
                <a:ea typeface="Avenir"/>
                <a:cs typeface="Avenir"/>
                <a:sym typeface="Avenir"/>
              </a:rPr>
              <a:t>It keeps the patient alive so that the care team can</a:t>
            </a:r>
            <a:r>
              <a:rPr lang="en-US" sz="1400"/>
              <a:t> </a:t>
            </a:r>
            <a:r>
              <a:rPr lang="en-US" sz="1400" b="0" i="0" u="none" strike="noStrike" cap="none">
                <a:solidFill>
                  <a:schemeClr val="dk1"/>
                </a:solidFill>
                <a:latin typeface="Avenir"/>
                <a:ea typeface="Avenir"/>
                <a:cs typeface="Avenir"/>
                <a:sym typeface="Avenir"/>
              </a:rPr>
              <a:t>address the breathing problem. During</a:t>
            </a:r>
            <a:r>
              <a:rPr lang="en-US" sz="1400"/>
              <a:t> i</a:t>
            </a:r>
            <a:r>
              <a:rPr lang="en-US" sz="1400" b="0" i="0" u="none" strike="noStrike" cap="none">
                <a:solidFill>
                  <a:schemeClr val="dk1"/>
                </a:solidFill>
                <a:latin typeface="Avenir"/>
                <a:ea typeface="Avenir"/>
                <a:cs typeface="Avenir"/>
                <a:sym typeface="Avenir"/>
              </a:rPr>
              <a:t>nvasive </a:t>
            </a:r>
            <a:r>
              <a:rPr lang="en-US" sz="1400"/>
              <a:t>m</a:t>
            </a:r>
            <a:r>
              <a:rPr lang="en-US" sz="1400" b="0" i="0" u="none" strike="noStrike" cap="none">
                <a:solidFill>
                  <a:schemeClr val="dk1"/>
                </a:solidFill>
                <a:latin typeface="Avenir"/>
                <a:ea typeface="Avenir"/>
                <a:cs typeface="Avenir"/>
                <a:sym typeface="Avenir"/>
              </a:rPr>
              <a:t>echanical </a:t>
            </a:r>
            <a:r>
              <a:rPr lang="en-US" sz="1400"/>
              <a:t>v</a:t>
            </a:r>
            <a:r>
              <a:rPr lang="en-US" sz="1400" b="0" i="0" u="none" strike="noStrike" cap="none">
                <a:solidFill>
                  <a:schemeClr val="dk1"/>
                </a:solidFill>
                <a:latin typeface="Avenir"/>
                <a:ea typeface="Avenir"/>
                <a:cs typeface="Avenir"/>
                <a:sym typeface="Avenir"/>
              </a:rPr>
              <a:t>entilation, </a:t>
            </a:r>
            <a:r>
              <a:rPr lang="en-US" sz="1400"/>
              <a:t>n</a:t>
            </a:r>
            <a:r>
              <a:rPr lang="en-US" sz="1400" b="0" i="0" u="none" strike="noStrike" cap="none">
                <a:solidFill>
                  <a:schemeClr val="dk1"/>
                </a:solidFill>
                <a:latin typeface="Avenir"/>
                <a:ea typeface="Avenir"/>
                <a:cs typeface="Avenir"/>
                <a:sym typeface="Avenir"/>
              </a:rPr>
              <a:t>urses administer</a:t>
            </a:r>
            <a:r>
              <a:rPr lang="en-US" sz="1400"/>
              <a:t> </a:t>
            </a:r>
            <a:r>
              <a:rPr lang="en-US" sz="1400" b="0" i="0" u="none" strike="noStrike" cap="none">
                <a:solidFill>
                  <a:schemeClr val="dk1"/>
                </a:solidFill>
                <a:latin typeface="Avenir"/>
                <a:ea typeface="Avenir"/>
                <a:cs typeface="Avenir"/>
                <a:sym typeface="Avenir"/>
              </a:rPr>
              <a:t>medication to the patient to reduce their</a:t>
            </a:r>
            <a:r>
              <a:rPr lang="en-US" sz="1400"/>
              <a:t> </a:t>
            </a:r>
            <a:r>
              <a:rPr lang="en-US" sz="1400" b="0" i="0" u="none" strike="noStrike" cap="none">
                <a:solidFill>
                  <a:schemeClr val="dk1"/>
                </a:solidFill>
                <a:latin typeface="Avenir"/>
                <a:ea typeface="Avenir"/>
                <a:cs typeface="Avenir"/>
                <a:sym typeface="Avenir"/>
              </a:rPr>
              <a:t>discomfort. When a patient is mechanically</a:t>
            </a:r>
            <a:r>
              <a:rPr lang="en-US" sz="1400"/>
              <a:t> </a:t>
            </a:r>
            <a:r>
              <a:rPr lang="en-US" sz="1400" b="0" i="0" u="none" strike="noStrike" cap="none">
                <a:solidFill>
                  <a:schemeClr val="dk1"/>
                </a:solidFill>
                <a:latin typeface="Avenir"/>
                <a:ea typeface="Avenir"/>
                <a:cs typeface="Avenir"/>
                <a:sym typeface="Avenir"/>
              </a:rPr>
              <a:t>ventilated, they cannot eat or speak</a:t>
            </a:r>
            <a:r>
              <a:rPr lang="en-US" sz="1400"/>
              <a:t>.</a:t>
            </a:r>
          </a:p>
          <a:p>
            <a:pPr marL="0" marR="0" lvl="0" indent="0" algn="just" rtl="0">
              <a:lnSpc>
                <a:spcPct val="120000"/>
              </a:lnSpc>
              <a:spcBef>
                <a:spcPts val="240"/>
              </a:spcBef>
              <a:buClr>
                <a:schemeClr val="dk1"/>
              </a:buClr>
              <a:buSzPct val="25000"/>
              <a:buFont typeface="Arial"/>
              <a:buNone/>
            </a:pPr>
            <a:r>
              <a:rPr lang="en-US" sz="1200" b="0" i="0" u="none" strike="noStrike" cap="none">
                <a:solidFill>
                  <a:schemeClr val="dk1"/>
                </a:solidFill>
                <a:latin typeface="Avenir"/>
                <a:ea typeface="Avenir"/>
                <a:cs typeface="Avenir"/>
                <a:sym typeface="Avenir"/>
              </a:rPr>
              <a:t>.</a:t>
            </a:r>
          </a:p>
        </p:txBody>
      </p:sp>
      <p:sp>
        <p:nvSpPr>
          <p:cNvPr id="89" name="Shape 89"/>
          <p:cNvSpPr txBox="1">
            <a:spLocks noGrp="1"/>
          </p:cNvSpPr>
          <p:nvPr>
            <p:ph type="body" idx="4"/>
          </p:nvPr>
        </p:nvSpPr>
        <p:spPr>
          <a:xfrm>
            <a:off x="293688" y="6490119"/>
            <a:ext cx="708900" cy="3651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buClr>
                <a:schemeClr val="dk1"/>
              </a:buClr>
              <a:buSzPct val="25000"/>
              <a:buFont typeface="Arial"/>
              <a:buNone/>
            </a:pPr>
            <a:r>
              <a:rPr lang="en-US" sz="1200" b="1" i="0" u="none" strike="noStrike" cap="none">
                <a:solidFill>
                  <a:schemeClr val="dk1"/>
                </a:solidFill>
                <a:latin typeface="Century Gothic"/>
                <a:ea typeface="Century Gothic"/>
                <a:cs typeface="Century Gothic"/>
                <a:sym typeface="Century Gothic"/>
              </a:rPr>
              <a:t>8</a:t>
            </a:r>
          </a:p>
        </p:txBody>
      </p:sp>
      <p:sp>
        <p:nvSpPr>
          <p:cNvPr id="90" name="Shape 90"/>
          <p:cNvSpPr txBox="1">
            <a:spLocks noGrp="1"/>
          </p:cNvSpPr>
          <p:nvPr>
            <p:ph type="body" idx="5"/>
          </p:nvPr>
        </p:nvSpPr>
        <p:spPr>
          <a:xfrm>
            <a:off x="8048374" y="6489701"/>
            <a:ext cx="774600" cy="365100"/>
          </a:xfrm>
          <a:prstGeom prst="rect">
            <a:avLst/>
          </a:prstGeom>
          <a:noFill/>
          <a:ln>
            <a:noFill/>
          </a:ln>
        </p:spPr>
        <p:txBody>
          <a:bodyPr lIns="91425" tIns="45700" rIns="91425" bIns="45700" anchor="t" anchorCtr="0">
            <a:noAutofit/>
          </a:bodyPr>
          <a:lstStyle/>
          <a:p>
            <a:pPr marL="0" marR="0" lvl="0" indent="0" algn="r" rtl="0">
              <a:spcBef>
                <a:spcPts val="0"/>
              </a:spcBef>
              <a:buClr>
                <a:schemeClr val="dk1"/>
              </a:buClr>
              <a:buSzPct val="25000"/>
              <a:buFont typeface="Arial"/>
              <a:buNone/>
            </a:pPr>
            <a:r>
              <a:rPr lang="en-US" sz="1200" b="1" i="0" u="none" strike="noStrike" cap="none">
                <a:solidFill>
                  <a:schemeClr val="dk1"/>
                </a:solidFill>
                <a:latin typeface="Century Gothic"/>
                <a:ea typeface="Century Gothic"/>
                <a:cs typeface="Century Gothic"/>
                <a:sym typeface="Century Gothic"/>
              </a:rPr>
              <a:t>5</a:t>
            </a:r>
          </a:p>
        </p:txBody>
      </p:sp>
      <p:pic>
        <p:nvPicPr>
          <p:cNvPr id="91" name="Shape 91" descr="C:\Users\plar1244\Desktop\vap-3.jpg"/>
          <p:cNvPicPr preferRelativeResize="0"/>
          <p:nvPr/>
        </p:nvPicPr>
        <p:blipFill rotWithShape="1">
          <a:blip r:embed="rId3">
            <a:alphaModFix/>
          </a:blip>
          <a:srcRect/>
          <a:stretch/>
        </p:blipFill>
        <p:spPr>
          <a:xfrm>
            <a:off x="1144904" y="2209667"/>
            <a:ext cx="2284800" cy="1572300"/>
          </a:xfrm>
          <a:prstGeom prst="rect">
            <a:avLst/>
          </a:prstGeom>
          <a:noFill/>
          <a:ln>
            <a:noFill/>
          </a:ln>
        </p:spPr>
      </p:pic>
      <p:pic>
        <p:nvPicPr>
          <p:cNvPr id="92" name="Shape 92" descr=" Im logo lung coul.png"/>
          <p:cNvPicPr preferRelativeResize="0"/>
          <p:nvPr/>
        </p:nvPicPr>
        <p:blipFill rotWithShape="1">
          <a:blip r:embed="rId4">
            <a:alphaModFix/>
          </a:blip>
          <a:srcRect/>
          <a:stretch/>
        </p:blipFill>
        <p:spPr>
          <a:xfrm>
            <a:off x="3274425" y="1994015"/>
            <a:ext cx="1112400" cy="1115700"/>
          </a:xfrm>
          <a:prstGeom prst="rect">
            <a:avLst/>
          </a:prstGeom>
          <a:noFill/>
          <a:ln>
            <a:noFill/>
          </a:ln>
        </p:spPr>
      </p:pic>
      <p:pic>
        <p:nvPicPr>
          <p:cNvPr id="93" name="Shape 93" descr=" im attention.png"/>
          <p:cNvPicPr preferRelativeResize="0"/>
          <p:nvPr/>
        </p:nvPicPr>
        <p:blipFill rotWithShape="1">
          <a:blip r:embed="rId5">
            <a:alphaModFix/>
          </a:blip>
          <a:srcRect/>
          <a:stretch/>
        </p:blipFill>
        <p:spPr>
          <a:xfrm>
            <a:off x="457200" y="3731599"/>
            <a:ext cx="507600" cy="503100"/>
          </a:xfrm>
          <a:prstGeom prst="rect">
            <a:avLst/>
          </a:prstGeom>
          <a:noFill/>
          <a:ln>
            <a:noFill/>
          </a:ln>
        </p:spPr>
      </p:pic>
      <p:sp>
        <p:nvSpPr>
          <p:cNvPr id="94" name="Shape 94"/>
          <p:cNvSpPr txBox="1"/>
          <p:nvPr/>
        </p:nvSpPr>
        <p:spPr>
          <a:xfrm>
            <a:off x="5003110" y="425229"/>
            <a:ext cx="3780900" cy="855600"/>
          </a:xfrm>
          <a:prstGeom prst="rect">
            <a:avLst/>
          </a:prstGeom>
          <a:noFill/>
          <a:ln>
            <a:noFill/>
          </a:ln>
        </p:spPr>
        <p:txBody>
          <a:bodyPr lIns="91425" tIns="45700" rIns="91425" bIns="45700" anchor="t" anchorCtr="0">
            <a:noAutofit/>
          </a:bodyPr>
          <a:lstStyle/>
          <a:p>
            <a:pPr marL="0" marR="0" lvl="0" indent="0" algn="l" rtl="0">
              <a:lnSpc>
                <a:spcPct val="120000"/>
              </a:lnSpc>
              <a:spcBef>
                <a:spcPts val="0"/>
              </a:spcBef>
              <a:buClr>
                <a:schemeClr val="dk1"/>
              </a:buClr>
              <a:buFont typeface="Arial"/>
              <a:buNone/>
            </a:pPr>
            <a:r>
              <a:rPr lang="en-US" b="0" i="0">
                <a:solidFill>
                  <a:schemeClr val="dk1"/>
                </a:solidFill>
                <a:latin typeface="Avenir"/>
                <a:ea typeface="Avenir"/>
                <a:cs typeface="Avenir"/>
                <a:sym typeface="Avenir"/>
              </a:rPr>
              <a:t>When would prolonging your life become unacceptable? </a:t>
            </a:r>
            <a:r>
              <a:rPr lang="en-US" b="0" i="1">
                <a:solidFill>
                  <a:schemeClr val="dk1"/>
                </a:solidFill>
                <a:latin typeface="Avenir"/>
                <a:ea typeface="Avenir"/>
                <a:cs typeface="Avenir"/>
                <a:sym typeface="Avenir"/>
              </a:rPr>
              <a:t>(you can choose all that apply)</a:t>
            </a:r>
          </a:p>
        </p:txBody>
      </p:sp>
      <p:graphicFrame>
        <p:nvGraphicFramePr>
          <p:cNvPr id="95" name="Shape 95"/>
          <p:cNvGraphicFramePr/>
          <p:nvPr/>
        </p:nvGraphicFramePr>
        <p:xfrm>
          <a:off x="5037248" y="961700"/>
          <a:ext cx="3448775" cy="1700824"/>
        </p:xfrm>
        <a:graphic>
          <a:graphicData uri="http://schemas.openxmlformats.org/drawingml/2006/table">
            <a:tbl>
              <a:tblPr firstRow="1" bandRow="1">
                <a:noFill/>
                <a:tableStyleId>{6E8DCF2E-3617-4236-96FD-E53478347999}</a:tableStyleId>
              </a:tblPr>
              <a:tblGrid>
                <a:gridCol w="2967500"/>
                <a:gridCol w="481275"/>
              </a:tblGrid>
              <a:tr h="227375">
                <a:tc>
                  <a:txBody>
                    <a:bodyPr/>
                    <a:lstStyle/>
                    <a:p>
                      <a:pPr marL="0" marR="0" lvl="0" indent="0" algn="l" rtl="0">
                        <a:spcBef>
                          <a:spcPts val="0"/>
                        </a:spcBef>
                        <a:buSzPct val="25000"/>
                        <a:buNone/>
                      </a:pPr>
                      <a:endParaRPr sz="1800" dirty="0"/>
                    </a:p>
                  </a:txBody>
                  <a:tcPr marL="91450" marR="91450" marT="45725" marB="45725">
                    <a:lnL w="9525" cap="flat" cmpd="sng">
                      <a:solidFill>
                        <a:srgbClr val="000000">
                          <a:alpha val="0"/>
                        </a:srgbClr>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ctr" rtl="0">
                        <a:spcBef>
                          <a:spcPts val="0"/>
                        </a:spcBef>
                        <a:buSzPct val="25000"/>
                        <a:buNone/>
                      </a:pPr>
                      <a:r>
                        <a:rPr lang="en-US" sz="1200" b="0">
                          <a:latin typeface="Arial"/>
                          <a:ea typeface="Arial"/>
                          <a:cs typeface="Arial"/>
                          <a:sym typeface="Arial"/>
                        </a:rPr>
                        <a:t>✔</a:t>
                      </a:r>
                    </a:p>
                  </a:txBody>
                  <a:tcPr marL="91450" marR="91450" marT="45725" marB="45725" anchor="ctr">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284200">
                <a:tc>
                  <a:txBody>
                    <a:bodyPr/>
                    <a:lstStyle/>
                    <a:p>
                      <a:pPr marL="0" marR="0" lvl="0" indent="0" algn="l" rtl="0">
                        <a:lnSpc>
                          <a:spcPct val="120000"/>
                        </a:lnSpc>
                        <a:spcBef>
                          <a:spcPts val="0"/>
                        </a:spcBef>
                        <a:buClr>
                          <a:schemeClr val="dk1"/>
                        </a:buClr>
                        <a:buSzPct val="25000"/>
                        <a:buFont typeface="Arial"/>
                        <a:buNone/>
                      </a:pPr>
                      <a:r>
                        <a:rPr lang="en-US" b="0" i="0">
                          <a:solidFill>
                            <a:schemeClr val="dk1"/>
                          </a:solidFill>
                          <a:latin typeface="Avenir"/>
                          <a:ea typeface="Avenir"/>
                          <a:cs typeface="Avenir"/>
                          <a:sym typeface="Avenir"/>
                        </a:rPr>
                        <a:t>If I </a:t>
                      </a:r>
                      <a:r>
                        <a:rPr lang="en-US">
                          <a:latin typeface="Avenir"/>
                          <a:ea typeface="Avenir"/>
                          <a:cs typeface="Avenir"/>
                          <a:sym typeface="Avenir"/>
                        </a:rPr>
                        <a:t>could not communicate with others </a:t>
                      </a:r>
                    </a:p>
                  </a:txBody>
                  <a:tcPr marL="91450" marR="91450" marT="45725" marB="457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spcBef>
                          <a:spcPts val="0"/>
                        </a:spcBef>
                        <a:buSzPct val="25000"/>
                        <a:buNone/>
                      </a:pPr>
                      <a:endParaRPr sz="1800"/>
                    </a:p>
                  </a:txBody>
                  <a:tcPr marL="91450" marR="91450" marT="45725" marB="457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284200">
                <a:tc>
                  <a:txBody>
                    <a:bodyPr/>
                    <a:lstStyle/>
                    <a:p>
                      <a:pPr marL="0" marR="0" lvl="0" indent="0" algn="l" rtl="0">
                        <a:lnSpc>
                          <a:spcPct val="120000"/>
                        </a:lnSpc>
                        <a:spcBef>
                          <a:spcPts val="0"/>
                        </a:spcBef>
                        <a:buClr>
                          <a:schemeClr val="dk1"/>
                        </a:buClr>
                        <a:buSzPct val="25000"/>
                        <a:buFont typeface="Arial"/>
                        <a:buNone/>
                      </a:pPr>
                      <a:r>
                        <a:rPr lang="en-US" b="0" i="0">
                          <a:solidFill>
                            <a:schemeClr val="dk1"/>
                          </a:solidFill>
                          <a:latin typeface="Avenir"/>
                          <a:ea typeface="Avenir"/>
                          <a:cs typeface="Avenir"/>
                          <a:sym typeface="Avenir"/>
                        </a:rPr>
                        <a:t>If I</a:t>
                      </a:r>
                      <a:r>
                        <a:rPr lang="en-US">
                          <a:latin typeface="Avenir"/>
                          <a:ea typeface="Avenir"/>
                          <a:cs typeface="Avenir"/>
                          <a:sym typeface="Avenir"/>
                        </a:rPr>
                        <a:t> needed help with personal care</a:t>
                      </a:r>
                    </a:p>
                  </a:txBody>
                  <a:tcPr marL="91450" marR="91450" marT="45725" marB="457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spcBef>
                          <a:spcPts val="0"/>
                        </a:spcBef>
                        <a:buSzPct val="25000"/>
                        <a:buNone/>
                      </a:pPr>
                      <a:endParaRPr sz="1800"/>
                    </a:p>
                  </a:txBody>
                  <a:tcPr marL="91450" marR="91450" marT="45725" marB="457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284200">
                <a:tc>
                  <a:txBody>
                    <a:bodyPr/>
                    <a:lstStyle/>
                    <a:p>
                      <a:pPr marL="0" marR="0" lvl="0" indent="0" algn="l" rtl="0">
                        <a:lnSpc>
                          <a:spcPct val="120000"/>
                        </a:lnSpc>
                        <a:spcBef>
                          <a:spcPts val="0"/>
                        </a:spcBef>
                        <a:buClr>
                          <a:schemeClr val="dk1"/>
                        </a:buClr>
                        <a:buSzPct val="25000"/>
                        <a:buFont typeface="Arial"/>
                        <a:buNone/>
                      </a:pPr>
                      <a:r>
                        <a:rPr lang="en-US" b="0" i="0" dirty="0">
                          <a:solidFill>
                            <a:schemeClr val="dk1"/>
                          </a:solidFill>
                          <a:latin typeface="Avenir"/>
                          <a:ea typeface="Avenir"/>
                          <a:cs typeface="Avenir"/>
                          <a:sym typeface="Avenir"/>
                        </a:rPr>
                        <a:t>If I were bedridden </a:t>
                      </a:r>
                    </a:p>
                  </a:txBody>
                  <a:tcPr marL="91450" marR="91450" marT="45725" marB="457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spcBef>
                          <a:spcPts val="0"/>
                        </a:spcBef>
                        <a:buSzPct val="25000"/>
                        <a:buNone/>
                      </a:pPr>
                      <a:endParaRPr sz="1800"/>
                    </a:p>
                  </a:txBody>
                  <a:tcPr marL="91450" marR="91450" marT="45725" marB="457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bl>
          </a:graphicData>
        </a:graphic>
      </p:graphicFrame>
      <p:sp>
        <p:nvSpPr>
          <p:cNvPr id="96" name="Shape 96"/>
          <p:cNvSpPr txBox="1"/>
          <p:nvPr/>
        </p:nvSpPr>
        <p:spPr>
          <a:xfrm>
            <a:off x="4928817" y="2880205"/>
            <a:ext cx="3674100" cy="635099"/>
          </a:xfrm>
          <a:prstGeom prst="rect">
            <a:avLst/>
          </a:prstGeom>
          <a:noFill/>
          <a:ln>
            <a:noFill/>
          </a:ln>
        </p:spPr>
        <p:txBody>
          <a:bodyPr lIns="91425" tIns="45700" rIns="91425" bIns="45700" anchor="t" anchorCtr="0">
            <a:noAutofit/>
          </a:bodyPr>
          <a:lstStyle/>
          <a:p>
            <a:pPr marL="0" marR="0" lvl="0" indent="0" algn="just" rtl="0">
              <a:lnSpc>
                <a:spcPct val="120000"/>
              </a:lnSpc>
              <a:spcBef>
                <a:spcPts val="0"/>
              </a:spcBef>
              <a:buClr>
                <a:schemeClr val="dk1"/>
              </a:buClr>
              <a:buFont typeface="Arial"/>
              <a:buNone/>
            </a:pPr>
            <a:r>
              <a:rPr lang="en-US">
                <a:solidFill>
                  <a:schemeClr val="dk1"/>
                </a:solidFill>
                <a:latin typeface="Avenir"/>
                <a:ea typeface="Avenir"/>
                <a:cs typeface="Avenir"/>
                <a:sym typeface="Avenir"/>
              </a:rPr>
              <a:t>H</a:t>
            </a:r>
            <a:r>
              <a:rPr lang="en-US" b="0" i="0">
                <a:solidFill>
                  <a:schemeClr val="dk1"/>
                </a:solidFill>
                <a:latin typeface="Avenir"/>
                <a:ea typeface="Avenir"/>
                <a:cs typeface="Avenir"/>
                <a:sym typeface="Avenir"/>
              </a:rPr>
              <a:t>ad you ma</a:t>
            </a:r>
            <a:r>
              <a:rPr lang="en-US">
                <a:solidFill>
                  <a:schemeClr val="dk1"/>
                </a:solidFill>
                <a:latin typeface="Avenir"/>
                <a:ea typeface="Avenir"/>
                <a:cs typeface="Avenir"/>
                <a:sym typeface="Avenir"/>
              </a:rPr>
              <a:t>d</a:t>
            </a:r>
            <a:r>
              <a:rPr lang="en-US" b="0" i="0">
                <a:solidFill>
                  <a:schemeClr val="dk1"/>
                </a:solidFill>
                <a:latin typeface="Avenir"/>
                <a:ea typeface="Avenir"/>
                <a:cs typeface="Avenir"/>
                <a:sym typeface="Avenir"/>
              </a:rPr>
              <a:t>e a decis</a:t>
            </a:r>
            <a:r>
              <a:rPr lang="en-US">
                <a:solidFill>
                  <a:schemeClr val="dk1"/>
                </a:solidFill>
                <a:latin typeface="Avenir"/>
                <a:ea typeface="Avenir"/>
                <a:cs typeface="Avenir"/>
                <a:sym typeface="Avenir"/>
              </a:rPr>
              <a:t>ion before reading this document</a:t>
            </a:r>
            <a:r>
              <a:rPr lang="en-US" b="0" i="0">
                <a:solidFill>
                  <a:schemeClr val="dk1"/>
                </a:solidFill>
                <a:latin typeface="Avenir"/>
                <a:ea typeface="Avenir"/>
                <a:cs typeface="Avenir"/>
                <a:sym typeface="Avenir"/>
              </a:rPr>
              <a:t> :</a:t>
            </a:r>
          </a:p>
        </p:txBody>
      </p:sp>
      <p:graphicFrame>
        <p:nvGraphicFramePr>
          <p:cNvPr id="97" name="Shape 97"/>
          <p:cNvGraphicFramePr/>
          <p:nvPr/>
        </p:nvGraphicFramePr>
        <p:xfrm>
          <a:off x="5049130" y="3191176"/>
          <a:ext cx="3553825" cy="1934903"/>
        </p:xfrm>
        <a:graphic>
          <a:graphicData uri="http://schemas.openxmlformats.org/drawingml/2006/table">
            <a:tbl>
              <a:tblPr firstRow="1" bandRow="1">
                <a:noFill/>
                <a:tableStyleId>{6E8DCF2E-3617-4236-96FD-E53478347999}</a:tableStyleId>
              </a:tblPr>
              <a:tblGrid>
                <a:gridCol w="2610975"/>
                <a:gridCol w="481275"/>
                <a:gridCol w="461575"/>
              </a:tblGrid>
              <a:tr h="357025">
                <a:tc>
                  <a:txBody>
                    <a:bodyPr/>
                    <a:lstStyle/>
                    <a:p>
                      <a:pPr marL="0" marR="0" lvl="0" indent="0" algn="l" rtl="0">
                        <a:spcBef>
                          <a:spcPts val="0"/>
                        </a:spcBef>
                        <a:buSzPct val="25000"/>
                        <a:buNone/>
                      </a:pPr>
                      <a:endParaRPr b="0" i="0" dirty="0">
                        <a:latin typeface="Avenir"/>
                        <a:ea typeface="Avenir"/>
                        <a:cs typeface="Avenir"/>
                        <a:sym typeface="Avenir"/>
                      </a:endParaRPr>
                    </a:p>
                  </a:txBody>
                  <a:tcPr marL="91450" marR="91450" marT="45725" marB="45725">
                    <a:lnL w="9525" cap="flat" cmpd="sng">
                      <a:solidFill>
                        <a:srgbClr val="000000">
                          <a:alpha val="0"/>
                        </a:srgbClr>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ctr" rtl="0">
                        <a:spcBef>
                          <a:spcPts val="0"/>
                        </a:spcBef>
                        <a:buSzPct val="25000"/>
                        <a:buNone/>
                      </a:pPr>
                      <a:r>
                        <a:rPr lang="en-US" b="0" i="0">
                          <a:latin typeface="Avenir"/>
                          <a:ea typeface="Avenir"/>
                          <a:cs typeface="Avenir"/>
                          <a:sym typeface="Avenir"/>
                        </a:rPr>
                        <a:t>yes</a:t>
                      </a:r>
                    </a:p>
                  </a:txBody>
                  <a:tcPr marL="91450" marR="91450" marT="45725" marB="45725" anchor="ctr" anchorCtr="1">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ctr" rtl="0">
                        <a:spcBef>
                          <a:spcPts val="0"/>
                        </a:spcBef>
                        <a:buSzPct val="25000"/>
                        <a:buNone/>
                      </a:pPr>
                      <a:r>
                        <a:rPr lang="en-US" b="0" i="0">
                          <a:latin typeface="Avenir"/>
                          <a:ea typeface="Avenir"/>
                          <a:cs typeface="Avenir"/>
                          <a:sym typeface="Avenir"/>
                        </a:rPr>
                        <a:t>no</a:t>
                      </a:r>
                    </a:p>
                  </a:txBody>
                  <a:tcPr marL="91450" marR="91450" marT="45725" marB="45725" anchor="ctr" anchorCtr="1">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370850">
                <a:tc>
                  <a:txBody>
                    <a:bodyPr/>
                    <a:lstStyle/>
                    <a:p>
                      <a:pPr marL="0" marR="0" lvl="0" indent="0" algn="l" rtl="0">
                        <a:lnSpc>
                          <a:spcPct val="120000"/>
                        </a:lnSpc>
                        <a:spcBef>
                          <a:spcPts val="0"/>
                        </a:spcBef>
                        <a:buClr>
                          <a:schemeClr val="dk1"/>
                        </a:buClr>
                        <a:buSzPct val="25000"/>
                        <a:buFont typeface="Arial"/>
                        <a:buNone/>
                      </a:pPr>
                      <a:r>
                        <a:rPr lang="en-US">
                          <a:latin typeface="Avenir"/>
                          <a:ea typeface="Avenir"/>
                          <a:cs typeface="Avenir"/>
                          <a:sym typeface="Avenir"/>
                        </a:rPr>
                        <a:t>about </a:t>
                      </a:r>
                      <a:r>
                        <a:rPr lang="en-US" b="0" i="0">
                          <a:solidFill>
                            <a:schemeClr val="dk1"/>
                          </a:solidFill>
                          <a:latin typeface="Avenir"/>
                          <a:ea typeface="Avenir"/>
                          <a:cs typeface="Avenir"/>
                          <a:sym typeface="Avenir"/>
                        </a:rPr>
                        <a:t>CPR ?</a:t>
                      </a:r>
                    </a:p>
                  </a:txBody>
                  <a:tcPr marL="91450" marR="91450" marT="45725" marB="457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spcBef>
                          <a:spcPts val="0"/>
                        </a:spcBef>
                        <a:buSzPct val="25000"/>
                        <a:buNone/>
                      </a:pPr>
                      <a:endParaRPr b="0" i="0">
                        <a:latin typeface="Avenir"/>
                        <a:ea typeface="Avenir"/>
                        <a:cs typeface="Avenir"/>
                        <a:sym typeface="Avenir"/>
                      </a:endParaRPr>
                    </a:p>
                  </a:txBody>
                  <a:tcPr marL="91450" marR="91450" marT="45725" marB="457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spcBef>
                          <a:spcPts val="0"/>
                        </a:spcBef>
                        <a:buSzPct val="25000"/>
                        <a:buNone/>
                      </a:pPr>
                      <a:endParaRPr b="0" i="0">
                        <a:latin typeface="Avenir"/>
                        <a:ea typeface="Avenir"/>
                        <a:cs typeface="Avenir"/>
                        <a:sym typeface="Avenir"/>
                      </a:endParaRPr>
                    </a:p>
                  </a:txBody>
                  <a:tcPr marL="91450" marR="91450" marT="45725" marB="457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370850">
                <a:tc>
                  <a:txBody>
                    <a:bodyPr/>
                    <a:lstStyle/>
                    <a:p>
                      <a:pPr lvl="0" rtl="0">
                        <a:lnSpc>
                          <a:spcPct val="120000"/>
                        </a:lnSpc>
                        <a:spcBef>
                          <a:spcPts val="0"/>
                        </a:spcBef>
                        <a:buNone/>
                      </a:pPr>
                      <a:r>
                        <a:rPr lang="en-US">
                          <a:latin typeface="Avenir"/>
                          <a:ea typeface="Avenir"/>
                          <a:cs typeface="Avenir"/>
                          <a:sym typeface="Avenir"/>
                        </a:rPr>
                        <a:t>about invasive mechanical ventilation?</a:t>
                      </a:r>
                    </a:p>
                  </a:txBody>
                  <a:tcPr marL="91450" marR="91450" marT="45725" marB="457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spcBef>
                          <a:spcPts val="0"/>
                        </a:spcBef>
                        <a:buNone/>
                      </a:pPr>
                      <a:endParaRPr b="0" i="0">
                        <a:latin typeface="Avenir"/>
                        <a:ea typeface="Avenir"/>
                        <a:cs typeface="Avenir"/>
                        <a:sym typeface="Avenir"/>
                      </a:endParaRPr>
                    </a:p>
                  </a:txBody>
                  <a:tcPr marL="91450" marR="91450" marT="45725" marB="457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spcBef>
                          <a:spcPts val="0"/>
                        </a:spcBef>
                        <a:buNone/>
                      </a:pPr>
                      <a:endParaRPr b="0" i="0">
                        <a:latin typeface="Avenir"/>
                        <a:ea typeface="Avenir"/>
                        <a:cs typeface="Avenir"/>
                        <a:sym typeface="Avenir"/>
                      </a:endParaRPr>
                    </a:p>
                  </a:txBody>
                  <a:tcPr marL="91450" marR="91450" marT="45725" marB="457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370850">
                <a:tc>
                  <a:txBody>
                    <a:bodyPr/>
                    <a:lstStyle/>
                    <a:p>
                      <a:pPr marL="0" marR="0" lvl="0" indent="0" algn="l" rtl="0">
                        <a:lnSpc>
                          <a:spcPct val="120000"/>
                        </a:lnSpc>
                        <a:spcBef>
                          <a:spcPts val="0"/>
                        </a:spcBef>
                        <a:buClr>
                          <a:schemeClr val="dk1"/>
                        </a:buClr>
                        <a:buSzPct val="25000"/>
                        <a:buFont typeface="Arial"/>
                        <a:buNone/>
                      </a:pPr>
                      <a:r>
                        <a:rPr lang="en-US" dirty="0">
                          <a:latin typeface="Avenir"/>
                          <a:ea typeface="Avenir"/>
                          <a:cs typeface="Avenir"/>
                          <a:sym typeface="Avenir"/>
                        </a:rPr>
                        <a:t>about when prolonging your life would be unacceptable?</a:t>
                      </a:r>
                    </a:p>
                  </a:txBody>
                  <a:tcPr marL="91450" marR="91450" marT="45725" marB="457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spcBef>
                          <a:spcPts val="0"/>
                        </a:spcBef>
                        <a:buSzPct val="25000"/>
                        <a:buNone/>
                      </a:pPr>
                      <a:endParaRPr b="0" i="0">
                        <a:latin typeface="Avenir"/>
                        <a:ea typeface="Avenir"/>
                        <a:cs typeface="Avenir"/>
                        <a:sym typeface="Avenir"/>
                      </a:endParaRPr>
                    </a:p>
                  </a:txBody>
                  <a:tcPr marL="91450" marR="91450" marT="45725" marB="457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marL="0" marR="0" lvl="0" indent="0" algn="l" rtl="0">
                        <a:spcBef>
                          <a:spcPts val="0"/>
                        </a:spcBef>
                        <a:buSzPct val="25000"/>
                        <a:buNone/>
                      </a:pPr>
                      <a:endParaRPr b="0" i="0">
                        <a:latin typeface="Avenir"/>
                        <a:ea typeface="Avenir"/>
                        <a:cs typeface="Avenir"/>
                        <a:sym typeface="Avenir"/>
                      </a:endParaRPr>
                    </a:p>
                  </a:txBody>
                  <a:tcPr marL="91450" marR="91450" marT="45725" marB="457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bl>
          </a:graphicData>
        </a:graphic>
      </p:graphicFrame>
      <p:sp>
        <p:nvSpPr>
          <p:cNvPr id="98" name="Shape 98"/>
          <p:cNvSpPr txBox="1"/>
          <p:nvPr/>
        </p:nvSpPr>
        <p:spPr>
          <a:xfrm>
            <a:off x="5028974" y="5157192"/>
            <a:ext cx="4007522" cy="503100"/>
          </a:xfrm>
          <a:prstGeom prst="rect">
            <a:avLst/>
          </a:prstGeom>
          <a:noFill/>
          <a:ln>
            <a:noFill/>
          </a:ln>
        </p:spPr>
        <p:txBody>
          <a:bodyPr lIns="91425" tIns="45700" rIns="91425" bIns="45700" anchor="t" anchorCtr="0">
            <a:noAutofit/>
          </a:bodyPr>
          <a:lstStyle/>
          <a:p>
            <a:pPr marL="0" marR="0" lvl="0" indent="0" algn="l" rtl="0">
              <a:lnSpc>
                <a:spcPct val="120000"/>
              </a:lnSpc>
              <a:spcBef>
                <a:spcPts val="0"/>
              </a:spcBef>
              <a:spcAft>
                <a:spcPts val="0"/>
              </a:spcAft>
              <a:buClr>
                <a:schemeClr val="dk1"/>
              </a:buClr>
              <a:buFont typeface="Arial"/>
              <a:buNone/>
            </a:pPr>
            <a:r>
              <a:rPr lang="en-US" b="0" i="0" dirty="0">
                <a:solidFill>
                  <a:schemeClr val="dk1"/>
                </a:solidFill>
                <a:latin typeface="Avenir"/>
                <a:ea typeface="Avenir"/>
                <a:cs typeface="Avenir"/>
                <a:sym typeface="Avenir"/>
              </a:rPr>
              <a:t> Have you written these wishes somewhere?</a:t>
            </a:r>
          </a:p>
          <a:p>
            <a:pPr marL="0" marR="0" lvl="0" indent="0" algn="l" rtl="0">
              <a:lnSpc>
                <a:spcPct val="120000"/>
              </a:lnSpc>
              <a:spcBef>
                <a:spcPts val="240"/>
              </a:spcBef>
              <a:buClr>
                <a:schemeClr val="dk1"/>
              </a:buClr>
              <a:buFont typeface="Arial"/>
              <a:buNone/>
            </a:pPr>
            <a:r>
              <a:rPr lang="en-US" b="0" i="0" dirty="0">
                <a:solidFill>
                  <a:schemeClr val="dk1"/>
                </a:solidFill>
                <a:latin typeface="Avenir"/>
                <a:ea typeface="Avenir"/>
                <a:cs typeface="Avenir"/>
                <a:sym typeface="Avenir"/>
              </a:rPr>
              <a:t>(ex: a living will)</a:t>
            </a:r>
          </a:p>
        </p:txBody>
      </p:sp>
      <p:cxnSp>
        <p:nvCxnSpPr>
          <p:cNvPr id="99" name="Shape 99"/>
          <p:cNvCxnSpPr/>
          <p:nvPr/>
        </p:nvCxnSpPr>
        <p:spPr>
          <a:xfrm>
            <a:off x="5227483" y="5807242"/>
            <a:ext cx="0" cy="574800"/>
          </a:xfrm>
          <a:prstGeom prst="straightConnector1">
            <a:avLst/>
          </a:prstGeom>
          <a:noFill/>
          <a:ln w="9525" cap="flat" cmpd="sng">
            <a:solidFill>
              <a:srgbClr val="8888A4"/>
            </a:solidFill>
            <a:prstDash val="solid"/>
            <a:round/>
            <a:headEnd type="none" w="med" len="med"/>
            <a:tailEnd type="none" w="med" len="med"/>
          </a:ln>
        </p:spPr>
      </p:cxnSp>
      <p:cxnSp>
        <p:nvCxnSpPr>
          <p:cNvPr id="100" name="Shape 100"/>
          <p:cNvCxnSpPr/>
          <p:nvPr/>
        </p:nvCxnSpPr>
        <p:spPr>
          <a:xfrm>
            <a:off x="8369085" y="5445432"/>
            <a:ext cx="233700" cy="0"/>
          </a:xfrm>
          <a:prstGeom prst="straightConnector1">
            <a:avLst/>
          </a:prstGeom>
          <a:noFill/>
          <a:ln w="9525" cap="flat" cmpd="sng">
            <a:solidFill>
              <a:srgbClr val="8888A4"/>
            </a:solidFill>
            <a:prstDash val="solid"/>
            <a:round/>
            <a:headEnd type="none" w="med" len="med"/>
            <a:tailEnd type="none" w="med" len="med"/>
          </a:ln>
        </p:spPr>
      </p:cxnSp>
      <p:cxnSp>
        <p:nvCxnSpPr>
          <p:cNvPr id="101" name="Shape 101"/>
          <p:cNvCxnSpPr/>
          <p:nvPr/>
        </p:nvCxnSpPr>
        <p:spPr>
          <a:xfrm rot="10800000">
            <a:off x="5227631" y="6382083"/>
            <a:ext cx="3375300" cy="0"/>
          </a:xfrm>
          <a:prstGeom prst="straightConnector1">
            <a:avLst/>
          </a:prstGeom>
          <a:noFill/>
          <a:ln w="9525" cap="flat" cmpd="sng">
            <a:solidFill>
              <a:srgbClr val="8888A4"/>
            </a:solidFill>
            <a:prstDash val="solid"/>
            <a:round/>
            <a:headEnd type="none" w="med" len="med"/>
            <a:tailEnd type="none" w="med" len="med"/>
          </a:ln>
        </p:spPr>
      </p:cxnSp>
      <p:cxnSp>
        <p:nvCxnSpPr>
          <p:cNvPr id="102" name="Shape 102"/>
          <p:cNvCxnSpPr/>
          <p:nvPr/>
        </p:nvCxnSpPr>
        <p:spPr>
          <a:xfrm>
            <a:off x="8602931" y="5445432"/>
            <a:ext cx="0" cy="936600"/>
          </a:xfrm>
          <a:prstGeom prst="straightConnector1">
            <a:avLst/>
          </a:prstGeom>
          <a:noFill/>
          <a:ln w="9525" cap="flat" cmpd="sng">
            <a:solidFill>
              <a:srgbClr val="8888A4"/>
            </a:solidFill>
            <a:prstDash val="solid"/>
            <a:round/>
            <a:headEnd type="none" w="med" len="med"/>
            <a:tailEnd type="none" w="med" len="med"/>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457199" y="274637"/>
            <a:ext cx="4197900" cy="7947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buClr>
                <a:srgbClr val="D67227"/>
              </a:buClr>
              <a:buSzPct val="25000"/>
              <a:buFont typeface="Century Gothic"/>
              <a:buNone/>
            </a:pPr>
            <a:r>
              <a:rPr lang="en-US" sz="1700" b="1" i="0" u="none" strike="noStrike" cap="none" dirty="0">
                <a:solidFill>
                  <a:srgbClr val="000000"/>
                </a:solidFill>
                <a:latin typeface="Century Gothic"/>
                <a:ea typeface="Century Gothic"/>
                <a:cs typeface="Century Gothic"/>
                <a:sym typeface="Century Gothic"/>
              </a:rPr>
              <a:t>Intervention #1</a:t>
            </a:r>
            <a:br>
              <a:rPr lang="en-US" sz="1700" b="1" i="0" u="none" strike="noStrike" cap="none" dirty="0">
                <a:solidFill>
                  <a:srgbClr val="000000"/>
                </a:solidFill>
                <a:latin typeface="Century Gothic"/>
                <a:ea typeface="Century Gothic"/>
                <a:cs typeface="Century Gothic"/>
                <a:sym typeface="Century Gothic"/>
              </a:rPr>
            </a:br>
            <a:r>
              <a:rPr lang="en-US" sz="1700" b="1" i="0" u="none" strike="noStrike" cap="none" dirty="0">
                <a:solidFill>
                  <a:srgbClr val="000000"/>
                </a:solidFill>
                <a:latin typeface="Century Gothic"/>
                <a:ea typeface="Century Gothic"/>
                <a:cs typeface="Century Gothic"/>
                <a:sym typeface="Century Gothic"/>
              </a:rPr>
              <a:t>Cardiopulmonary Resuscitation (CPR</a:t>
            </a:r>
            <a:r>
              <a:rPr lang="en-US" sz="1700" b="0" i="0" u="none" strike="noStrike" cap="none" dirty="0">
                <a:solidFill>
                  <a:srgbClr val="000000"/>
                </a:solidFill>
                <a:latin typeface="Century Gothic"/>
                <a:ea typeface="Century Gothic"/>
                <a:cs typeface="Century Gothic"/>
                <a:sym typeface="Century Gothic"/>
              </a:rPr>
              <a:t>)</a:t>
            </a:r>
          </a:p>
        </p:txBody>
      </p:sp>
      <p:sp>
        <p:nvSpPr>
          <p:cNvPr id="108" name="Shape 108"/>
          <p:cNvSpPr txBox="1">
            <a:spLocks noGrp="1"/>
          </p:cNvSpPr>
          <p:nvPr>
            <p:ph type="body" idx="1"/>
          </p:nvPr>
        </p:nvSpPr>
        <p:spPr>
          <a:xfrm>
            <a:off x="457200" y="942025"/>
            <a:ext cx="3674100" cy="5408100"/>
          </a:xfrm>
          <a:prstGeom prst="rect">
            <a:avLst/>
          </a:prstGeom>
          <a:noFill/>
          <a:ln>
            <a:noFill/>
          </a:ln>
        </p:spPr>
        <p:txBody>
          <a:bodyPr lIns="91425" tIns="45700" rIns="91425" bIns="45700" anchor="t" anchorCtr="0">
            <a:noAutofit/>
          </a:bodyPr>
          <a:lstStyle/>
          <a:p>
            <a:pPr marL="0" marR="0" lvl="0" indent="0" algn="just" rtl="0">
              <a:lnSpc>
                <a:spcPct val="120000"/>
              </a:lnSpc>
              <a:spcBef>
                <a:spcPts val="0"/>
              </a:spcBef>
              <a:spcAft>
                <a:spcPts val="0"/>
              </a:spcAft>
              <a:buClr>
                <a:schemeClr val="dk1"/>
              </a:buClr>
              <a:buSzPct val="25000"/>
              <a:buFont typeface="Arial"/>
              <a:buNone/>
            </a:pPr>
            <a:r>
              <a:rPr lang="en-US" sz="1400" b="0" i="0" u="none" strike="noStrike" cap="none">
                <a:solidFill>
                  <a:schemeClr val="dk1"/>
                </a:solidFill>
                <a:latin typeface="Avenir"/>
                <a:ea typeface="Avenir"/>
                <a:cs typeface="Avenir"/>
                <a:sym typeface="Avenir"/>
              </a:rPr>
              <a:t>Cardiopulmonary </a:t>
            </a:r>
            <a:r>
              <a:rPr lang="en-US" sz="1400"/>
              <a:t>r</a:t>
            </a:r>
            <a:r>
              <a:rPr lang="en-US" sz="1400" b="0" i="0" u="none" strike="noStrike" cap="none">
                <a:solidFill>
                  <a:schemeClr val="dk1"/>
                </a:solidFill>
                <a:latin typeface="Avenir"/>
                <a:ea typeface="Avenir"/>
                <a:cs typeface="Avenir"/>
                <a:sym typeface="Avenir"/>
              </a:rPr>
              <a:t>esuscitation (CPR) is a group of interventions used to try and restart the heart</a:t>
            </a:r>
            <a:r>
              <a:rPr lang="en-US" sz="1400"/>
              <a:t> when it stops beating. </a:t>
            </a:r>
          </a:p>
          <a:p>
            <a:pPr marL="0" marR="0" lvl="0" indent="0" algn="just" rtl="0">
              <a:lnSpc>
                <a:spcPct val="100000"/>
              </a:lnSpc>
              <a:spcBef>
                <a:spcPts val="240"/>
              </a:spcBef>
              <a:spcAft>
                <a:spcPts val="0"/>
              </a:spcAft>
              <a:buClr>
                <a:schemeClr val="dk1"/>
              </a:buClr>
              <a:buSzPct val="25000"/>
              <a:buFont typeface="Arial"/>
              <a:buNone/>
            </a:pPr>
            <a:endParaRPr sz="1200" b="1" i="0" u="none" strike="noStrike" cap="none">
              <a:solidFill>
                <a:schemeClr val="dk1"/>
              </a:solidFill>
              <a:latin typeface="Avenir"/>
              <a:ea typeface="Avenir"/>
              <a:cs typeface="Avenir"/>
              <a:sym typeface="Avenir"/>
            </a:endParaRPr>
          </a:p>
          <a:p>
            <a:pPr marL="0" marR="0" lvl="0" indent="0" algn="just" rtl="0">
              <a:lnSpc>
                <a:spcPct val="100000"/>
              </a:lnSpc>
              <a:spcBef>
                <a:spcPts val="240"/>
              </a:spcBef>
              <a:spcAft>
                <a:spcPts val="0"/>
              </a:spcAft>
              <a:buClr>
                <a:schemeClr val="dk1"/>
              </a:buClr>
              <a:buSzPct val="25000"/>
              <a:buFont typeface="Arial"/>
              <a:buNone/>
            </a:pPr>
            <a:endParaRPr sz="1200" b="1" i="0" u="none" strike="noStrike" cap="none">
              <a:solidFill>
                <a:schemeClr val="dk1"/>
              </a:solidFill>
              <a:latin typeface="Avenir"/>
              <a:ea typeface="Avenir"/>
              <a:cs typeface="Avenir"/>
              <a:sym typeface="Avenir"/>
            </a:endParaRPr>
          </a:p>
          <a:p>
            <a:pPr marL="0" marR="0" lvl="0" indent="0" algn="just" rtl="0">
              <a:lnSpc>
                <a:spcPct val="100000"/>
              </a:lnSpc>
              <a:spcBef>
                <a:spcPts val="240"/>
              </a:spcBef>
              <a:spcAft>
                <a:spcPts val="0"/>
              </a:spcAft>
              <a:buClr>
                <a:schemeClr val="dk1"/>
              </a:buClr>
              <a:buSzPct val="25000"/>
              <a:buFont typeface="Arial"/>
              <a:buNone/>
            </a:pPr>
            <a:endParaRPr sz="1200" b="1" i="0" u="none" strike="noStrike" cap="none">
              <a:solidFill>
                <a:schemeClr val="dk1"/>
              </a:solidFill>
              <a:latin typeface="Avenir"/>
              <a:ea typeface="Avenir"/>
              <a:cs typeface="Avenir"/>
              <a:sym typeface="Avenir"/>
            </a:endParaRPr>
          </a:p>
          <a:p>
            <a:pPr marL="0" marR="0" lvl="0" indent="0" algn="just" rtl="0">
              <a:lnSpc>
                <a:spcPct val="100000"/>
              </a:lnSpc>
              <a:spcBef>
                <a:spcPts val="240"/>
              </a:spcBef>
              <a:spcAft>
                <a:spcPts val="0"/>
              </a:spcAft>
              <a:buClr>
                <a:schemeClr val="dk1"/>
              </a:buClr>
              <a:buSzPct val="25000"/>
              <a:buFont typeface="Arial"/>
              <a:buNone/>
            </a:pPr>
            <a:endParaRPr sz="1200" b="1" i="0" u="none" strike="noStrike" cap="none">
              <a:solidFill>
                <a:schemeClr val="dk1"/>
              </a:solidFill>
              <a:latin typeface="Avenir"/>
              <a:ea typeface="Avenir"/>
              <a:cs typeface="Avenir"/>
              <a:sym typeface="Avenir"/>
            </a:endParaRPr>
          </a:p>
          <a:p>
            <a:pPr marL="0" marR="0" lvl="0" indent="0" algn="just" rtl="0">
              <a:lnSpc>
                <a:spcPct val="100000"/>
              </a:lnSpc>
              <a:spcBef>
                <a:spcPts val="240"/>
              </a:spcBef>
              <a:spcAft>
                <a:spcPts val="0"/>
              </a:spcAft>
              <a:buClr>
                <a:schemeClr val="dk1"/>
              </a:buClr>
              <a:buSzPct val="25000"/>
              <a:buFont typeface="Arial"/>
              <a:buNone/>
            </a:pPr>
            <a:endParaRPr sz="1200" b="1" i="0" u="none" strike="noStrike" cap="none">
              <a:solidFill>
                <a:schemeClr val="dk1"/>
              </a:solidFill>
              <a:latin typeface="Avenir"/>
              <a:ea typeface="Avenir"/>
              <a:cs typeface="Avenir"/>
              <a:sym typeface="Avenir"/>
            </a:endParaRPr>
          </a:p>
          <a:p>
            <a:pPr marL="0" marR="0" lvl="0" indent="0" algn="just" rtl="0">
              <a:lnSpc>
                <a:spcPct val="100000"/>
              </a:lnSpc>
              <a:spcBef>
                <a:spcPts val="240"/>
              </a:spcBef>
              <a:spcAft>
                <a:spcPts val="0"/>
              </a:spcAft>
              <a:buClr>
                <a:schemeClr val="dk1"/>
              </a:buClr>
              <a:buSzPct val="25000"/>
              <a:buFont typeface="Arial"/>
              <a:buNone/>
            </a:pPr>
            <a:endParaRPr sz="1200" b="1" i="0" u="none" strike="noStrike" cap="none">
              <a:solidFill>
                <a:schemeClr val="dk1"/>
              </a:solidFill>
              <a:latin typeface="Avenir"/>
              <a:ea typeface="Avenir"/>
              <a:cs typeface="Avenir"/>
              <a:sym typeface="Avenir"/>
            </a:endParaRPr>
          </a:p>
          <a:p>
            <a:pPr marL="0" marR="0" lvl="0" indent="0" algn="just" rtl="0">
              <a:lnSpc>
                <a:spcPct val="100000"/>
              </a:lnSpc>
              <a:spcBef>
                <a:spcPts val="240"/>
              </a:spcBef>
              <a:spcAft>
                <a:spcPts val="0"/>
              </a:spcAft>
              <a:buClr>
                <a:schemeClr val="dk1"/>
              </a:buClr>
              <a:buSzPct val="25000"/>
              <a:buFont typeface="Arial"/>
              <a:buNone/>
            </a:pPr>
            <a:endParaRPr sz="1200" b="1" i="0" u="none" strike="noStrike" cap="none">
              <a:solidFill>
                <a:schemeClr val="dk1"/>
              </a:solidFill>
              <a:latin typeface="Avenir"/>
              <a:ea typeface="Avenir"/>
              <a:cs typeface="Avenir"/>
              <a:sym typeface="Avenir"/>
            </a:endParaRPr>
          </a:p>
          <a:p>
            <a:pPr marL="0" marR="0" lvl="0" indent="0" algn="just" rtl="0">
              <a:lnSpc>
                <a:spcPct val="100000"/>
              </a:lnSpc>
              <a:spcBef>
                <a:spcPts val="240"/>
              </a:spcBef>
              <a:spcAft>
                <a:spcPts val="0"/>
              </a:spcAft>
              <a:buClr>
                <a:schemeClr val="dk1"/>
              </a:buClr>
              <a:buSzPct val="25000"/>
              <a:buFont typeface="Arial"/>
              <a:buNone/>
            </a:pPr>
            <a:endParaRPr sz="1200" b="1" i="0" u="none" strike="noStrike" cap="none">
              <a:solidFill>
                <a:schemeClr val="dk1"/>
              </a:solidFill>
              <a:latin typeface="Avenir"/>
              <a:ea typeface="Avenir"/>
              <a:cs typeface="Avenir"/>
              <a:sym typeface="Avenir"/>
            </a:endParaRPr>
          </a:p>
          <a:p>
            <a:pPr marL="0" marR="0" lvl="0" indent="0" algn="just" rtl="0">
              <a:lnSpc>
                <a:spcPct val="100000"/>
              </a:lnSpc>
              <a:spcBef>
                <a:spcPts val="240"/>
              </a:spcBef>
              <a:spcAft>
                <a:spcPts val="0"/>
              </a:spcAft>
              <a:buClr>
                <a:schemeClr val="dk1"/>
              </a:buClr>
              <a:buSzPct val="25000"/>
              <a:buFont typeface="Arial"/>
              <a:buNone/>
            </a:pPr>
            <a:endParaRPr sz="1200" b="1" i="0" u="none" strike="noStrike" cap="none">
              <a:solidFill>
                <a:schemeClr val="dk1"/>
              </a:solidFill>
              <a:latin typeface="Avenir"/>
              <a:ea typeface="Avenir"/>
              <a:cs typeface="Avenir"/>
              <a:sym typeface="Avenir"/>
            </a:endParaRPr>
          </a:p>
          <a:p>
            <a:pPr marL="0" marR="0" lvl="0" indent="0" algn="l" rtl="0">
              <a:lnSpc>
                <a:spcPct val="120000"/>
              </a:lnSpc>
              <a:spcBef>
                <a:spcPts val="240"/>
              </a:spcBef>
              <a:spcAft>
                <a:spcPts val="0"/>
              </a:spcAft>
              <a:buClr>
                <a:schemeClr val="dk1"/>
              </a:buClr>
              <a:buSzPct val="25000"/>
              <a:buFont typeface="Arial"/>
              <a:buNone/>
            </a:pPr>
            <a:r>
              <a:rPr lang="en-US" sz="1400" b="0" i="0" u="none" strike="noStrike" cap="none">
                <a:solidFill>
                  <a:schemeClr val="dk1"/>
                </a:solidFill>
                <a:latin typeface="Avenir"/>
                <a:ea typeface="Avenir"/>
                <a:cs typeface="Avenir"/>
                <a:sym typeface="Avenir"/>
              </a:rPr>
              <a:t>When CPR is performed in a hospital : </a:t>
            </a:r>
          </a:p>
          <a:p>
            <a:pPr marL="0" marR="0" lvl="0" indent="0" algn="l" rtl="0">
              <a:lnSpc>
                <a:spcPct val="120000"/>
              </a:lnSpc>
              <a:spcBef>
                <a:spcPts val="240"/>
              </a:spcBef>
              <a:spcAft>
                <a:spcPts val="0"/>
              </a:spcAft>
              <a:buClr>
                <a:schemeClr val="dk1"/>
              </a:buClr>
              <a:buSzPct val="25000"/>
              <a:buFont typeface="Arial"/>
              <a:buNone/>
            </a:pPr>
            <a:r>
              <a:rPr lang="en-US" sz="1400" b="0" i="0" u="none" strike="noStrike" cap="none">
                <a:solidFill>
                  <a:schemeClr val="dk1"/>
                </a:solidFill>
                <a:latin typeface="Avenir"/>
                <a:ea typeface="Avenir"/>
                <a:cs typeface="Avenir"/>
                <a:sym typeface="Avenir"/>
              </a:rPr>
              <a:t>1</a:t>
            </a:r>
            <a:r>
              <a:rPr lang="en-US" sz="1400"/>
              <a:t>. </a:t>
            </a:r>
            <a:r>
              <a:rPr lang="en-US" sz="1400" b="0" i="0" u="none" strike="noStrike" cap="none">
                <a:solidFill>
                  <a:schemeClr val="dk1"/>
                </a:solidFill>
                <a:latin typeface="Avenir"/>
                <a:ea typeface="Avenir"/>
                <a:cs typeface="Avenir"/>
                <a:sym typeface="Avenir"/>
              </a:rPr>
              <a:t>Blood circulation is maintained by </a:t>
            </a:r>
            <a:r>
              <a:rPr lang="en-US" sz="1400" b="1"/>
              <a:t>pressing on the chest</a:t>
            </a:r>
          </a:p>
          <a:p>
            <a:pPr marL="0" marR="0" lvl="0" indent="0" algn="l" rtl="0">
              <a:lnSpc>
                <a:spcPct val="120000"/>
              </a:lnSpc>
              <a:spcBef>
                <a:spcPts val="240"/>
              </a:spcBef>
              <a:spcAft>
                <a:spcPts val="0"/>
              </a:spcAft>
              <a:buClr>
                <a:schemeClr val="dk1"/>
              </a:buClr>
              <a:buSzPct val="25000"/>
              <a:buFont typeface="Arial"/>
              <a:buNone/>
            </a:pPr>
            <a:r>
              <a:rPr lang="en-US" sz="1400" b="0" i="0" u="none" strike="noStrike" cap="none">
                <a:solidFill>
                  <a:schemeClr val="dk1"/>
                </a:solidFill>
                <a:latin typeface="Avenir"/>
                <a:ea typeface="Avenir"/>
                <a:cs typeface="Avenir"/>
                <a:sym typeface="Avenir"/>
              </a:rPr>
              <a:t>2.A tube is inserted in the lungs through </a:t>
            </a:r>
            <a:r>
              <a:rPr lang="en-US" sz="1400"/>
              <a:t>the </a:t>
            </a:r>
            <a:r>
              <a:rPr lang="en-US" sz="1400" b="0" i="0" u="none" strike="noStrike" cap="none">
                <a:solidFill>
                  <a:schemeClr val="dk1"/>
                </a:solidFill>
                <a:latin typeface="Avenir"/>
                <a:ea typeface="Avenir"/>
                <a:cs typeface="Avenir"/>
                <a:sym typeface="Avenir"/>
              </a:rPr>
              <a:t>mouth to assist breathing (intubation and invasive mechanical ventilation)</a:t>
            </a:r>
          </a:p>
          <a:p>
            <a:pPr marL="0" marR="0" lvl="0" indent="0" algn="l" rtl="0">
              <a:lnSpc>
                <a:spcPct val="120000"/>
              </a:lnSpc>
              <a:spcBef>
                <a:spcPts val="240"/>
              </a:spcBef>
              <a:spcAft>
                <a:spcPts val="0"/>
              </a:spcAft>
              <a:buClr>
                <a:schemeClr val="dk1"/>
              </a:buClr>
              <a:buSzPct val="25000"/>
              <a:buFont typeface="Arial"/>
              <a:buNone/>
            </a:pPr>
            <a:r>
              <a:rPr lang="en-US" sz="1400" b="0" i="0" u="none" strike="noStrike" cap="none">
                <a:solidFill>
                  <a:schemeClr val="dk1"/>
                </a:solidFill>
                <a:latin typeface="Avenir"/>
                <a:ea typeface="Avenir"/>
                <a:cs typeface="Avenir"/>
                <a:sym typeface="Avenir"/>
              </a:rPr>
              <a:t>3. Electric shocks (defibrillation) can be used</a:t>
            </a:r>
          </a:p>
          <a:p>
            <a:pPr marL="0" marR="0" lvl="0" indent="0" algn="l" rtl="0">
              <a:lnSpc>
                <a:spcPct val="120000"/>
              </a:lnSpc>
              <a:spcBef>
                <a:spcPts val="240"/>
              </a:spcBef>
              <a:spcAft>
                <a:spcPts val="0"/>
              </a:spcAft>
              <a:buClr>
                <a:schemeClr val="dk1"/>
              </a:buClr>
              <a:buSzPct val="25000"/>
              <a:buFont typeface="Arial"/>
              <a:buNone/>
            </a:pPr>
            <a:r>
              <a:rPr lang="en-US" sz="1400" b="0" i="0" u="none" strike="noStrike" cap="none">
                <a:solidFill>
                  <a:schemeClr val="dk1"/>
                </a:solidFill>
                <a:latin typeface="Avenir"/>
                <a:ea typeface="Avenir"/>
                <a:cs typeface="Avenir"/>
                <a:sym typeface="Avenir"/>
              </a:rPr>
              <a:t>4.Medication is administered</a:t>
            </a:r>
          </a:p>
          <a:p>
            <a:pPr marL="0" marR="0" lvl="0" indent="0" algn="l" rtl="0">
              <a:lnSpc>
                <a:spcPct val="140000"/>
              </a:lnSpc>
              <a:spcBef>
                <a:spcPts val="240"/>
              </a:spcBef>
              <a:buClr>
                <a:schemeClr val="dk1"/>
              </a:buClr>
              <a:buSzPct val="25000"/>
              <a:buFont typeface="Arial"/>
              <a:buNone/>
            </a:pPr>
            <a:endParaRPr sz="1200" b="0" i="0" u="none" strike="noStrike" cap="none">
              <a:solidFill>
                <a:schemeClr val="dk1"/>
              </a:solidFill>
              <a:latin typeface="Avenir"/>
              <a:ea typeface="Avenir"/>
              <a:cs typeface="Avenir"/>
              <a:sym typeface="Avenir"/>
            </a:endParaRPr>
          </a:p>
        </p:txBody>
      </p:sp>
      <p:sp>
        <p:nvSpPr>
          <p:cNvPr id="109" name="Shape 109"/>
          <p:cNvSpPr txBox="1">
            <a:spLocks noGrp="1"/>
          </p:cNvSpPr>
          <p:nvPr>
            <p:ph type="body" idx="4"/>
          </p:nvPr>
        </p:nvSpPr>
        <p:spPr>
          <a:xfrm>
            <a:off x="293688" y="6490119"/>
            <a:ext cx="708900" cy="3651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buClr>
                <a:schemeClr val="dk1"/>
              </a:buClr>
              <a:buSzPct val="25000"/>
              <a:buFont typeface="Arial"/>
              <a:buNone/>
            </a:pPr>
            <a:r>
              <a:rPr lang="en-US" sz="1200" b="1" i="0" u="none" strike="noStrike" cap="none">
                <a:solidFill>
                  <a:schemeClr val="dk1"/>
                </a:solidFill>
                <a:latin typeface="Century Gothic"/>
                <a:ea typeface="Century Gothic"/>
                <a:cs typeface="Century Gothic"/>
                <a:sym typeface="Century Gothic"/>
              </a:rPr>
              <a:t>6</a:t>
            </a:r>
          </a:p>
        </p:txBody>
      </p:sp>
      <p:sp>
        <p:nvSpPr>
          <p:cNvPr id="110" name="Shape 110"/>
          <p:cNvSpPr txBox="1">
            <a:spLocks noGrp="1"/>
          </p:cNvSpPr>
          <p:nvPr>
            <p:ph type="body" idx="5"/>
          </p:nvPr>
        </p:nvSpPr>
        <p:spPr>
          <a:xfrm>
            <a:off x="8048374" y="6489701"/>
            <a:ext cx="774600" cy="365100"/>
          </a:xfrm>
          <a:prstGeom prst="rect">
            <a:avLst/>
          </a:prstGeom>
          <a:noFill/>
          <a:ln>
            <a:noFill/>
          </a:ln>
        </p:spPr>
        <p:txBody>
          <a:bodyPr lIns="91425" tIns="45700" rIns="91425" bIns="45700" anchor="t" anchorCtr="0">
            <a:noAutofit/>
          </a:bodyPr>
          <a:lstStyle/>
          <a:p>
            <a:pPr marL="0" marR="0" lvl="0" indent="0" algn="r" rtl="0">
              <a:spcBef>
                <a:spcPts val="0"/>
              </a:spcBef>
              <a:buClr>
                <a:schemeClr val="dk1"/>
              </a:buClr>
              <a:buSzPct val="25000"/>
              <a:buFont typeface="Arial"/>
              <a:buNone/>
            </a:pPr>
            <a:r>
              <a:rPr lang="en-US" sz="1200" b="1" i="0" u="none" strike="noStrike" cap="none">
                <a:solidFill>
                  <a:schemeClr val="dk1"/>
                </a:solidFill>
                <a:latin typeface="Century Gothic"/>
                <a:ea typeface="Century Gothic"/>
                <a:cs typeface="Century Gothic"/>
                <a:sym typeface="Century Gothic"/>
              </a:rPr>
              <a:t>7</a:t>
            </a:r>
          </a:p>
        </p:txBody>
      </p:sp>
      <p:sp>
        <p:nvSpPr>
          <p:cNvPr id="111" name="Shape 111"/>
          <p:cNvSpPr txBox="1">
            <a:spLocks noGrp="1"/>
          </p:cNvSpPr>
          <p:nvPr>
            <p:ph type="body" idx="3"/>
          </p:nvPr>
        </p:nvSpPr>
        <p:spPr>
          <a:xfrm>
            <a:off x="4817401" y="274637"/>
            <a:ext cx="4015500" cy="7947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D67227"/>
              </a:buClr>
              <a:buSzPct val="25000"/>
              <a:buFont typeface="Arial"/>
              <a:buNone/>
            </a:pPr>
            <a:r>
              <a:rPr lang="en-US" sz="1700" b="1" i="0" u="none" strike="noStrike" cap="none" dirty="0">
                <a:solidFill>
                  <a:srgbClr val="000000"/>
                </a:solidFill>
                <a:latin typeface="Century Gothic"/>
                <a:ea typeface="Century Gothic"/>
                <a:cs typeface="Century Gothic"/>
                <a:sym typeface="Century Gothic"/>
              </a:rPr>
              <a:t>What are the benefits and the risks of Cardiopulmonary Resuscitation (CPR)?</a:t>
            </a:r>
          </a:p>
        </p:txBody>
      </p:sp>
      <p:pic>
        <p:nvPicPr>
          <p:cNvPr id="112" name="Shape 112" descr="C:\Users\plar1244\Desktop\jp-CARDIAC-articleLarge.jpg"/>
          <p:cNvPicPr preferRelativeResize="0"/>
          <p:nvPr/>
        </p:nvPicPr>
        <p:blipFill rotWithShape="1">
          <a:blip r:embed="rId3">
            <a:alphaModFix/>
          </a:blip>
          <a:srcRect/>
          <a:stretch/>
        </p:blipFill>
        <p:spPr>
          <a:xfrm>
            <a:off x="1053650" y="1942931"/>
            <a:ext cx="2418900" cy="1613099"/>
          </a:xfrm>
          <a:prstGeom prst="rect">
            <a:avLst/>
          </a:prstGeom>
          <a:noFill/>
          <a:ln>
            <a:noFill/>
          </a:ln>
        </p:spPr>
      </p:pic>
      <p:pic>
        <p:nvPicPr>
          <p:cNvPr id="113" name="Shape 113" descr=" Im logo coeur coul.png"/>
          <p:cNvPicPr preferRelativeResize="0"/>
          <p:nvPr/>
        </p:nvPicPr>
        <p:blipFill rotWithShape="1">
          <a:blip r:embed="rId4">
            <a:alphaModFix/>
          </a:blip>
          <a:srcRect/>
          <a:stretch/>
        </p:blipFill>
        <p:spPr>
          <a:xfrm>
            <a:off x="3262967" y="1675068"/>
            <a:ext cx="1112400" cy="1079100"/>
          </a:xfrm>
          <a:prstGeom prst="rect">
            <a:avLst/>
          </a:prstGeom>
          <a:noFill/>
          <a:ln>
            <a:noFill/>
          </a:ln>
        </p:spPr>
      </p:pic>
      <p:sp>
        <p:nvSpPr>
          <p:cNvPr id="114" name="Shape 114"/>
          <p:cNvSpPr txBox="1">
            <a:spLocks noGrp="1"/>
          </p:cNvSpPr>
          <p:nvPr>
            <p:ph type="body" idx="2"/>
          </p:nvPr>
        </p:nvSpPr>
        <p:spPr>
          <a:xfrm>
            <a:off x="4858350" y="1200099"/>
            <a:ext cx="3864900" cy="1079100"/>
          </a:xfrm>
          <a:prstGeom prst="rect">
            <a:avLst/>
          </a:prstGeom>
          <a:noFill/>
          <a:ln>
            <a:noFill/>
          </a:ln>
        </p:spPr>
        <p:txBody>
          <a:bodyPr lIns="91425" tIns="45700" rIns="91425" bIns="45700" anchor="t" anchorCtr="0">
            <a:noAutofit/>
          </a:bodyPr>
          <a:lstStyle/>
          <a:p>
            <a:pPr marL="0" marR="0" lvl="0" indent="0" algn="just" rtl="0">
              <a:lnSpc>
                <a:spcPct val="120000"/>
              </a:lnSpc>
              <a:spcBef>
                <a:spcPts val="0"/>
              </a:spcBef>
              <a:spcAft>
                <a:spcPts val="0"/>
              </a:spcAft>
              <a:buClr>
                <a:schemeClr val="dk1"/>
              </a:buClr>
              <a:buSzPct val="25000"/>
              <a:buFont typeface="Arial"/>
              <a:buNone/>
            </a:pPr>
            <a:r>
              <a:rPr lang="en-US" sz="1400" b="0" i="0" u="none" strike="noStrike" cap="none">
                <a:solidFill>
                  <a:schemeClr val="dk1"/>
                </a:solidFill>
                <a:latin typeface="Avenir"/>
                <a:ea typeface="Avenir"/>
                <a:cs typeface="Avenir"/>
                <a:sym typeface="Avenir"/>
              </a:rPr>
              <a:t>If a person’s heart stops beating and nothing is done, the person dies</a:t>
            </a:r>
            <a:r>
              <a:rPr lang="en-US" sz="1400"/>
              <a:t>. </a:t>
            </a:r>
            <a:r>
              <a:rPr lang="en-US" sz="1400" b="0" i="0" u="none" strike="noStrike" cap="none">
                <a:solidFill>
                  <a:schemeClr val="dk1"/>
                </a:solidFill>
                <a:latin typeface="Avenir"/>
                <a:ea typeface="Avenir"/>
                <a:cs typeface="Avenir"/>
                <a:sym typeface="Avenir"/>
              </a:rPr>
              <a:t>CPR can </a:t>
            </a:r>
            <a:r>
              <a:rPr lang="en-US" sz="1400"/>
              <a:t>provide </a:t>
            </a:r>
            <a:r>
              <a:rPr lang="en-US" sz="1400" b="0" i="0" u="none" strike="noStrike" cap="none">
                <a:solidFill>
                  <a:schemeClr val="dk1"/>
                </a:solidFill>
                <a:latin typeface="Avenir"/>
                <a:ea typeface="Avenir"/>
                <a:cs typeface="Avenir"/>
                <a:sym typeface="Avenir"/>
              </a:rPr>
              <a:t> </a:t>
            </a:r>
            <a:r>
              <a:rPr lang="en-US" sz="1400"/>
              <a:t>between </a:t>
            </a:r>
            <a:r>
              <a:rPr lang="en-US" sz="1400" b="0" i="0" u="none" strike="noStrike" cap="none">
                <a:solidFill>
                  <a:schemeClr val="dk1"/>
                </a:solidFill>
                <a:latin typeface="Avenir"/>
                <a:ea typeface="Avenir"/>
                <a:cs typeface="Avenir"/>
                <a:sym typeface="Avenir"/>
              </a:rPr>
              <a:t> 0</a:t>
            </a:r>
            <a:r>
              <a:rPr lang="en-US" sz="1400"/>
              <a:t> to </a:t>
            </a:r>
            <a:r>
              <a:rPr lang="en-US" sz="1400" b="0" i="0" u="none" strike="noStrike" cap="none">
                <a:solidFill>
                  <a:schemeClr val="dk1"/>
                </a:solidFill>
                <a:latin typeface="Avenir"/>
                <a:ea typeface="Avenir"/>
                <a:cs typeface="Avenir"/>
                <a:sym typeface="Avenir"/>
              </a:rPr>
              <a:t>30% chance of survival, depending on their medical condition₁.</a:t>
            </a:r>
          </a:p>
          <a:p>
            <a:pPr marL="0" marR="0" lvl="0" indent="0" algn="l" rtl="0">
              <a:lnSpc>
                <a:spcPct val="120000"/>
              </a:lnSpc>
              <a:spcBef>
                <a:spcPts val="240"/>
              </a:spcBef>
              <a:buClr>
                <a:schemeClr val="dk1"/>
              </a:buClr>
              <a:buSzPct val="25000"/>
              <a:buFont typeface="Arial"/>
              <a:buNone/>
            </a:pPr>
            <a:endParaRPr sz="1200" b="0" i="0" u="none" strike="noStrike" cap="none">
              <a:solidFill>
                <a:schemeClr val="dk1"/>
              </a:solidFill>
              <a:latin typeface="Avenir"/>
              <a:ea typeface="Avenir"/>
              <a:cs typeface="Avenir"/>
              <a:sym typeface="Avenir"/>
            </a:endParaRPr>
          </a:p>
        </p:txBody>
      </p:sp>
      <p:sp>
        <p:nvSpPr>
          <p:cNvPr id="115" name="Shape 115"/>
          <p:cNvSpPr/>
          <p:nvPr/>
        </p:nvSpPr>
        <p:spPr>
          <a:xfrm>
            <a:off x="4858337" y="4672903"/>
            <a:ext cx="2894700" cy="978600"/>
          </a:xfrm>
          <a:prstGeom prst="rect">
            <a:avLst/>
          </a:prstGeom>
          <a:noFill/>
          <a:ln>
            <a:noFill/>
          </a:ln>
        </p:spPr>
        <p:txBody>
          <a:bodyPr lIns="91425" tIns="45700" rIns="91425" bIns="45700" anchor="t" anchorCtr="0">
            <a:noAutofit/>
          </a:bodyPr>
          <a:lstStyle/>
          <a:p>
            <a:pPr marL="0" marR="0" lvl="0" indent="0" algn="l" rtl="0">
              <a:lnSpc>
                <a:spcPct val="120000"/>
              </a:lnSpc>
              <a:spcBef>
                <a:spcPts val="0"/>
              </a:spcBef>
              <a:buNone/>
            </a:pPr>
            <a:r>
              <a:rPr lang="en-US">
                <a:solidFill>
                  <a:schemeClr val="dk1"/>
                </a:solidFill>
                <a:latin typeface="Avenir"/>
                <a:ea typeface="Avenir"/>
                <a:cs typeface="Avenir"/>
                <a:sym typeface="Avenir"/>
              </a:rPr>
              <a:t>Your physician will be able to explain your chance of survival and your anticipated level of independence following CPR. </a:t>
            </a:r>
          </a:p>
        </p:txBody>
      </p:sp>
      <p:sp>
        <p:nvSpPr>
          <p:cNvPr id="116" name="Shape 116"/>
          <p:cNvSpPr txBox="1"/>
          <p:nvPr/>
        </p:nvSpPr>
        <p:spPr>
          <a:xfrm>
            <a:off x="4893837" y="5917196"/>
            <a:ext cx="3826799" cy="2307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aseline="30000">
                <a:solidFill>
                  <a:schemeClr val="dk1"/>
                </a:solidFill>
                <a:latin typeface="Avenir"/>
                <a:ea typeface="Avenir"/>
                <a:cs typeface="Avenir"/>
                <a:sym typeface="Avenir"/>
              </a:rPr>
              <a:t>1 </a:t>
            </a:r>
            <a:r>
              <a:rPr lang="en-US" sz="1200">
                <a:solidFill>
                  <a:schemeClr val="dk1"/>
                </a:solidFill>
                <a:latin typeface="Avenir"/>
                <a:ea typeface="Avenir"/>
                <a:cs typeface="Avenir"/>
                <a:sym typeface="Avenir"/>
              </a:rPr>
              <a:t>Ebell </a:t>
            </a:r>
            <a:r>
              <a:rPr lang="en-US" sz="1200" i="1">
                <a:solidFill>
                  <a:schemeClr val="dk1"/>
                </a:solidFill>
                <a:latin typeface="Avenir"/>
                <a:ea typeface="Avenir"/>
                <a:cs typeface="Avenir"/>
                <a:sym typeface="Avenir"/>
              </a:rPr>
              <a:t>et al.</a:t>
            </a:r>
            <a:r>
              <a:rPr lang="en-US" sz="1200">
                <a:solidFill>
                  <a:schemeClr val="dk1"/>
                </a:solidFill>
                <a:latin typeface="Avenir"/>
                <a:ea typeface="Avenir"/>
                <a:cs typeface="Avenir"/>
                <a:sym typeface="Avenir"/>
              </a:rPr>
              <a:t>, 2014 et Canadian Researchers at the End-of-Life Network</a:t>
            </a:r>
          </a:p>
        </p:txBody>
      </p:sp>
      <p:pic>
        <p:nvPicPr>
          <p:cNvPr id="117" name="Shape 117" descr=" Im dialog.png"/>
          <p:cNvPicPr preferRelativeResize="0"/>
          <p:nvPr/>
        </p:nvPicPr>
        <p:blipFill rotWithShape="1">
          <a:blip r:embed="rId5">
            <a:alphaModFix/>
          </a:blip>
          <a:srcRect/>
          <a:stretch/>
        </p:blipFill>
        <p:spPr>
          <a:xfrm>
            <a:off x="7919625" y="4694646"/>
            <a:ext cx="655200" cy="475500"/>
          </a:xfrm>
          <a:prstGeom prst="rect">
            <a:avLst/>
          </a:prstGeom>
          <a:noFill/>
          <a:ln>
            <a:noFill/>
          </a:ln>
        </p:spPr>
      </p:pic>
      <p:cxnSp>
        <p:nvCxnSpPr>
          <p:cNvPr id="118" name="Shape 118"/>
          <p:cNvCxnSpPr/>
          <p:nvPr/>
        </p:nvCxnSpPr>
        <p:spPr>
          <a:xfrm>
            <a:off x="4948296" y="5896083"/>
            <a:ext cx="3641400" cy="0"/>
          </a:xfrm>
          <a:prstGeom prst="straightConnector1">
            <a:avLst/>
          </a:prstGeom>
          <a:noFill/>
          <a:ln w="9525" cap="flat" cmpd="sng">
            <a:solidFill>
              <a:schemeClr val="dk1"/>
            </a:solidFill>
            <a:prstDash val="solid"/>
            <a:round/>
            <a:headEnd type="none" w="med" len="med"/>
            <a:tailEnd type="none" w="med" len="med"/>
          </a:ln>
        </p:spPr>
      </p:cxnSp>
      <p:graphicFrame>
        <p:nvGraphicFramePr>
          <p:cNvPr id="119" name="Shape 119"/>
          <p:cNvGraphicFramePr/>
          <p:nvPr/>
        </p:nvGraphicFramePr>
        <p:xfrm>
          <a:off x="4864425" y="2485950"/>
          <a:ext cx="3736700" cy="2089310"/>
        </p:xfrm>
        <a:graphic>
          <a:graphicData uri="http://schemas.openxmlformats.org/drawingml/2006/table">
            <a:tbl>
              <a:tblPr>
                <a:noFill/>
                <a:tableStyleId>{30ECF3D3-9918-4413-9393-65E774D4D883}</a:tableStyleId>
              </a:tblPr>
              <a:tblGrid>
                <a:gridCol w="1982375"/>
                <a:gridCol w="1754325"/>
              </a:tblGrid>
              <a:tr h="443450">
                <a:tc>
                  <a:txBody>
                    <a:bodyPr/>
                    <a:lstStyle/>
                    <a:p>
                      <a:pPr lvl="0" algn="ctr" rtl="0">
                        <a:spcBef>
                          <a:spcPts val="0"/>
                        </a:spcBef>
                        <a:buClr>
                          <a:srgbClr val="000000"/>
                        </a:buClr>
                        <a:buSzPct val="25000"/>
                        <a:buFont typeface="Arial"/>
                        <a:buNone/>
                      </a:pPr>
                      <a:r>
                        <a:rPr lang="en-US" b="1">
                          <a:solidFill>
                            <a:srgbClr val="292934"/>
                          </a:solidFill>
                          <a:latin typeface="Avenir"/>
                          <a:ea typeface="Avenir"/>
                          <a:cs typeface="Avenir"/>
                          <a:sym typeface="Avenir"/>
                        </a:rPr>
                        <a:t>BENEFITS</a:t>
                      </a:r>
                    </a:p>
                  </a:txBody>
                  <a:tcPr marL="91425" marR="91425" marT="91425" marB="91425"/>
                </a:tc>
                <a:tc>
                  <a:txBody>
                    <a:bodyPr/>
                    <a:lstStyle/>
                    <a:p>
                      <a:pPr lvl="0" algn="ctr" rtl="0">
                        <a:spcBef>
                          <a:spcPts val="0"/>
                        </a:spcBef>
                        <a:buNone/>
                      </a:pPr>
                      <a:r>
                        <a:rPr lang="en-US" b="1">
                          <a:solidFill>
                            <a:srgbClr val="292934"/>
                          </a:solidFill>
                          <a:latin typeface="Avenir"/>
                          <a:ea typeface="Avenir"/>
                          <a:cs typeface="Avenir"/>
                          <a:sym typeface="Avenir"/>
                        </a:rPr>
                        <a:t>RISKS</a:t>
                      </a:r>
                    </a:p>
                  </a:txBody>
                  <a:tcPr marL="91425" marR="91425" marT="91425" marB="91425"/>
                </a:tc>
              </a:tr>
              <a:tr h="443450">
                <a:tc>
                  <a:txBody>
                    <a:bodyPr/>
                    <a:lstStyle/>
                    <a:p>
                      <a:pPr lvl="0" rtl="0">
                        <a:spcBef>
                          <a:spcPts val="0"/>
                        </a:spcBef>
                        <a:buClr>
                          <a:srgbClr val="000000"/>
                        </a:buClr>
                        <a:buSzPct val="25000"/>
                        <a:buFont typeface="Arial"/>
                        <a:buNone/>
                      </a:pPr>
                      <a:r>
                        <a:rPr lang="en-US">
                          <a:solidFill>
                            <a:srgbClr val="292934"/>
                          </a:solidFill>
                          <a:latin typeface="Avenir"/>
                          <a:ea typeface="Avenir"/>
                          <a:cs typeface="Avenir"/>
                          <a:sym typeface="Avenir"/>
                        </a:rPr>
                        <a:t>Can avoid a sudden death</a:t>
                      </a:r>
                    </a:p>
                  </a:txBody>
                  <a:tcPr marL="91425" marR="91425" marT="91425" marB="91425"/>
                </a:tc>
                <a:tc>
                  <a:txBody>
                    <a:bodyPr/>
                    <a:lstStyle/>
                    <a:p>
                      <a:pPr lvl="0" algn="l" rtl="0">
                        <a:spcBef>
                          <a:spcPts val="0"/>
                        </a:spcBef>
                        <a:buClr>
                          <a:srgbClr val="000000"/>
                        </a:buClr>
                        <a:buSzPct val="25000"/>
                        <a:buFont typeface="Arial"/>
                        <a:buNone/>
                      </a:pPr>
                      <a:r>
                        <a:rPr lang="en-US">
                          <a:solidFill>
                            <a:srgbClr val="292934"/>
                          </a:solidFill>
                          <a:latin typeface="Avenir"/>
                          <a:ea typeface="Avenir"/>
                          <a:cs typeface="Avenir"/>
                          <a:sym typeface="Avenir"/>
                        </a:rPr>
                        <a:t>Brain injury</a:t>
                      </a:r>
                    </a:p>
                  </a:txBody>
                  <a:tcPr marL="91425" marR="91425" marT="91425" marB="91425"/>
                </a:tc>
              </a:tr>
              <a:tr h="443450">
                <a:tc>
                  <a:txBody>
                    <a:bodyPr/>
                    <a:lstStyle/>
                    <a:p>
                      <a:pPr marL="0" marR="0" lvl="0" indent="0" rtl="0">
                        <a:lnSpc>
                          <a:spcPct val="100000"/>
                        </a:lnSpc>
                        <a:spcBef>
                          <a:spcPts val="0"/>
                        </a:spcBef>
                        <a:spcAft>
                          <a:spcPts val="0"/>
                        </a:spcAft>
                        <a:buClr>
                          <a:srgbClr val="000000"/>
                        </a:buClr>
                        <a:buSzPct val="25000"/>
                        <a:buFont typeface="Arial"/>
                        <a:buNone/>
                      </a:pPr>
                      <a:r>
                        <a:rPr lang="en-US">
                          <a:solidFill>
                            <a:srgbClr val="292934"/>
                          </a:solidFill>
                          <a:latin typeface="Avenir"/>
                          <a:ea typeface="Avenir"/>
                          <a:cs typeface="Avenir"/>
                          <a:sym typeface="Avenir"/>
                        </a:rPr>
                        <a:t>Can possible regain former level of independence and leave the hospital</a:t>
                      </a:r>
                    </a:p>
                  </a:txBody>
                  <a:tcPr marL="91425" marR="91425" marT="91425" marB="91425"/>
                </a:tc>
                <a:tc>
                  <a:txBody>
                    <a:bodyPr/>
                    <a:lstStyle/>
                    <a:p>
                      <a:pPr lvl="0" algn="l" rtl="0">
                        <a:spcBef>
                          <a:spcPts val="600"/>
                        </a:spcBef>
                        <a:buClr>
                          <a:srgbClr val="000000"/>
                        </a:buClr>
                        <a:buSzPct val="25000"/>
                        <a:buFont typeface="Arial"/>
                        <a:buNone/>
                      </a:pPr>
                      <a:r>
                        <a:rPr lang="en-US">
                          <a:solidFill>
                            <a:srgbClr val="292934"/>
                          </a:solidFill>
                          <a:latin typeface="Avenir"/>
                          <a:ea typeface="Avenir"/>
                          <a:cs typeface="Avenir"/>
                          <a:sym typeface="Avenir"/>
                        </a:rPr>
                        <a:t>Fractured ribs</a:t>
                      </a:r>
                    </a:p>
                  </a:txBody>
                  <a:tcPr marL="91425" marR="91425" marT="91425" marB="91425"/>
                </a:tc>
              </a:tr>
            </a:tbl>
          </a:graphicData>
        </a:graphic>
      </p:graphicFrame>
    </p:spTree>
  </p:cSld>
  <p:clrMapOvr>
    <a:masterClrMapping/>
  </p:clrMapOvr>
</p:sld>
</file>

<file path=ppt/theme/theme1.xml><?xml version="1.0" encoding="utf-8"?>
<a:theme xmlns:a="http://schemas.openxmlformats.org/drawingml/2006/main" name="Theme Depliant">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860</Words>
  <Application>Microsoft Office PowerPoint</Application>
  <PresentationFormat>Affichage à l'écran (4:3)</PresentationFormat>
  <Paragraphs>152</Paragraphs>
  <Slides>6</Slides>
  <Notes>6</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6</vt:i4>
      </vt:variant>
    </vt:vector>
  </HeadingPairs>
  <TitlesOfParts>
    <vt:vector size="10" baseType="lpstr">
      <vt:lpstr>Arial</vt:lpstr>
      <vt:lpstr>Century Gothic</vt:lpstr>
      <vt:lpstr>Avenir</vt:lpstr>
      <vt:lpstr>Theme Depliant</vt:lpstr>
      <vt:lpstr>Patient Decision Aid:  Sharing Goals for ICU care</vt:lpstr>
      <vt:lpstr>Introduction</vt:lpstr>
      <vt:lpstr>Summary</vt:lpstr>
      <vt:lpstr>Présentation PowerPoint</vt:lpstr>
      <vt:lpstr>Intervention #2 Invasive Mechanical Ventilation</vt:lpstr>
      <vt:lpstr>Intervention #1 Cardiopulmonary Resuscitation (CPR)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Patient Decision Aid:  Sharing Goals for ICU care</dc:title>
  <dc:creator>Ariane Plaisance</dc:creator>
  <cp:lastModifiedBy>Ariane Plaisance</cp:lastModifiedBy>
  <cp:revision>1</cp:revision>
  <dcterms:modified xsi:type="dcterms:W3CDTF">2017-02-27T13:45:27Z</dcterms:modified>
</cp:coreProperties>
</file>