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64" r:id="rId5"/>
    <p:sldId id="265" r:id="rId6"/>
    <p:sldId id="266" r:id="rId7"/>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8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9" autoAdjust="0"/>
    <p:restoredTop sz="88957" autoAdjust="0"/>
  </p:normalViewPr>
  <p:slideViewPr>
    <p:cSldViewPr snapToGrid="0" snapToObjects="1">
      <p:cViewPr>
        <p:scale>
          <a:sx n="80" d="100"/>
          <a:sy n="80" d="100"/>
        </p:scale>
        <p:origin x="-2724"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2" y="3600452"/>
            <a:ext cx="3713748" cy="982245"/>
          </a:xfrm>
          <a:prstGeom prst="rect">
            <a:avLst/>
          </a:prstGeom>
        </p:spPr>
        <p:txBody>
          <a:bodyPr>
            <a:normAutofit/>
          </a:bodyPr>
          <a:lstStyle>
            <a:lvl1pPr algn="l">
              <a:defRPr sz="2200" b="1" i="0">
                <a:solidFill>
                  <a:srgbClr val="6A3626"/>
                </a:solidFill>
              </a:defRPr>
            </a:lvl1pPr>
          </a:lstStyle>
          <a:p>
            <a:r>
              <a:rPr lang="fr-CA" smtClean="0"/>
              <a:t>Click to edit Master title style</a:t>
            </a:r>
            <a:endParaRPr lang="en-US" dirty="0"/>
          </a:p>
        </p:txBody>
      </p:sp>
      <p:sp>
        <p:nvSpPr>
          <p:cNvPr id="3" name="Subtitle 2"/>
          <p:cNvSpPr>
            <a:spLocks noGrp="1"/>
          </p:cNvSpPr>
          <p:nvPr>
            <p:ph type="subTitle" idx="1"/>
          </p:nvPr>
        </p:nvSpPr>
        <p:spPr>
          <a:xfrm>
            <a:off x="6122737" y="5494424"/>
            <a:ext cx="2564063" cy="788737"/>
          </a:xfrm>
          <a:prstGeom prst="rect">
            <a:avLst/>
          </a:prstGeom>
        </p:spPr>
        <p:txBody>
          <a:bodyPr>
            <a:normAutofit/>
          </a:bodyPr>
          <a:lstStyle>
            <a:lvl1pPr marL="0" indent="0" algn="r">
              <a:lnSpc>
                <a:spcPts val="2000"/>
              </a:lnSpc>
              <a:spcBef>
                <a:spcPts val="0"/>
              </a:spcBef>
              <a:buNone/>
              <a:defRPr sz="1400">
                <a:solidFill>
                  <a:srgbClr val="BD4B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7" name="Text Placeholder 6"/>
          <p:cNvSpPr>
            <a:spLocks noGrp="1"/>
          </p:cNvSpPr>
          <p:nvPr>
            <p:ph type="body" sz="quarter" idx="10" hasCustomPrompt="1"/>
          </p:nvPr>
        </p:nvSpPr>
        <p:spPr>
          <a:xfrm>
            <a:off x="1497013" y="393702"/>
            <a:ext cx="2757487" cy="3389313"/>
          </a:xfrm>
          <a:prstGeom prst="rect">
            <a:avLst/>
          </a:prstGeom>
        </p:spPr>
        <p:txBody>
          <a:bodyPr vert="horz"/>
          <a:lstStyle>
            <a:lvl1pPr marL="0" indent="0" algn="r">
              <a:lnSpc>
                <a:spcPct val="120000"/>
              </a:lnSpc>
              <a:buNone/>
              <a:defRPr sz="1400" baseline="0">
                <a:solidFill>
                  <a:srgbClr val="BD4B23"/>
                </a:solidFill>
              </a:defRPr>
            </a:lvl1pPr>
          </a:lstStyle>
          <a:p>
            <a:pPr lvl="0"/>
            <a:r>
              <a:rPr lang="en-US" dirty="0" err="1" smtClean="0"/>
              <a:t>Remerciements</a:t>
            </a:r>
            <a:r>
              <a:rPr lang="en-US" dirty="0" smtClean="0"/>
              <a:t> et collaborations</a:t>
            </a:r>
            <a:endParaRPr lang="en-US" dirty="0"/>
          </a:p>
        </p:txBody>
      </p:sp>
      <p:sp>
        <p:nvSpPr>
          <p:cNvPr id="13" name="Text Placeholder 12"/>
          <p:cNvSpPr>
            <a:spLocks noGrp="1"/>
          </p:cNvSpPr>
          <p:nvPr>
            <p:ph type="body" sz="quarter" idx="12" hasCustomPrompt="1"/>
          </p:nvPr>
        </p:nvSpPr>
        <p:spPr>
          <a:xfrm>
            <a:off x="2753896" y="6029325"/>
            <a:ext cx="1500605" cy="547098"/>
          </a:xfrm>
          <a:prstGeom prst="rect">
            <a:avLst/>
          </a:prstGeom>
        </p:spPr>
        <p:txBody>
          <a:bodyPr vert="horz"/>
          <a:lstStyle>
            <a:lvl1pPr marL="0" indent="0">
              <a:buNone/>
              <a:defRPr sz="3200"/>
            </a:lvl1pPr>
          </a:lstStyle>
          <a:p>
            <a:pPr algn="r"/>
            <a:r>
              <a:rPr lang="en-US" sz="1050" dirty="0" err="1" smtClean="0">
                <a:solidFill>
                  <a:srgbClr val="D67227"/>
                </a:solidFill>
                <a:latin typeface="Avenir Book"/>
                <a:cs typeface="Avenir Book"/>
              </a:rPr>
              <a:t>Dernière</a:t>
            </a:r>
            <a:r>
              <a:rPr lang="en-US" sz="1050" baseline="0" dirty="0" smtClean="0">
                <a:solidFill>
                  <a:srgbClr val="D67227"/>
                </a:solidFill>
                <a:latin typeface="Avenir Book"/>
                <a:cs typeface="Avenir Book"/>
              </a:rPr>
              <a:t> </a:t>
            </a:r>
            <a:r>
              <a:rPr lang="en-US" sz="1050" baseline="0" dirty="0" err="1" smtClean="0">
                <a:solidFill>
                  <a:srgbClr val="D67227"/>
                </a:solidFill>
                <a:latin typeface="Avenir Book"/>
                <a:cs typeface="Avenir Book"/>
              </a:rPr>
              <a:t>m</a:t>
            </a:r>
            <a:r>
              <a:rPr lang="en-US" sz="1050" dirty="0" err="1" smtClean="0">
                <a:solidFill>
                  <a:srgbClr val="D67227"/>
                </a:solidFill>
                <a:latin typeface="Avenir Book"/>
                <a:cs typeface="Avenir Book"/>
              </a:rPr>
              <a:t>ise</a:t>
            </a:r>
            <a:r>
              <a:rPr lang="en-US" sz="1050" dirty="0" smtClean="0">
                <a:solidFill>
                  <a:srgbClr val="D67227"/>
                </a:solidFill>
                <a:latin typeface="Avenir Book"/>
                <a:cs typeface="Avenir Book"/>
              </a:rPr>
              <a:t> </a:t>
            </a:r>
            <a:r>
              <a:rPr lang="en-US" sz="1050" dirty="0" err="1" smtClean="0">
                <a:solidFill>
                  <a:srgbClr val="D67227"/>
                </a:solidFill>
                <a:latin typeface="Avenir Book"/>
                <a:cs typeface="Avenir Book"/>
              </a:rPr>
              <a:t>à</a:t>
            </a:r>
            <a:r>
              <a:rPr lang="en-US" sz="1050" dirty="0" smtClean="0">
                <a:solidFill>
                  <a:srgbClr val="D67227"/>
                </a:solidFill>
                <a:latin typeface="Avenir Book"/>
                <a:cs typeface="Avenir Book"/>
              </a:rPr>
              <a:t> jour</a:t>
            </a:r>
          </a:p>
          <a:p>
            <a:pPr algn="r"/>
            <a:r>
              <a:rPr lang="en-US" sz="1050" dirty="0" smtClean="0">
                <a:solidFill>
                  <a:srgbClr val="D67227"/>
                </a:solidFill>
                <a:latin typeface="Avenir Book"/>
                <a:cs typeface="Avenir Book"/>
              </a:rPr>
              <a:t>/date/</a:t>
            </a:r>
          </a:p>
        </p:txBody>
      </p:sp>
    </p:spTree>
    <p:extLst>
      <p:ext uri="{BB962C8B-B14F-4D97-AF65-F5344CB8AC3E}">
        <p14:creationId xmlns:p14="http://schemas.microsoft.com/office/powerpoint/2010/main" val="291626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4038600" cy="687888"/>
          </a:xfrm>
          <a:prstGeom prst="rect">
            <a:avLst/>
          </a:prstGeom>
        </p:spPr>
        <p:txBody>
          <a:bodyPr>
            <a:normAutofit/>
          </a:bodyPr>
          <a:lstStyle>
            <a:lvl1pPr algn="l">
              <a:lnSpc>
                <a:spcPct val="120000"/>
              </a:lnSpc>
              <a:defRPr sz="1700">
                <a:solidFill>
                  <a:srgbClr val="D67227"/>
                </a:solidFill>
              </a:defRPr>
            </a:lvl1pPr>
          </a:lstStyle>
          <a:p>
            <a:r>
              <a:rPr lang="fr-CA" dirty="0" smtClean="0"/>
              <a:t>Click to </a:t>
            </a:r>
            <a:r>
              <a:rPr lang="fr-CA" dirty="0" err="1" smtClean="0"/>
              <a:t>edit</a:t>
            </a:r>
            <a:r>
              <a:rPr lang="fr-CA" dirty="0" smtClean="0"/>
              <a:t> Master</a:t>
            </a:r>
            <a:br>
              <a:rPr lang="fr-CA" dirty="0" smtClean="0"/>
            </a:br>
            <a:r>
              <a:rPr lang="fr-CA" dirty="0" err="1" smtClean="0"/>
              <a:t>title</a:t>
            </a:r>
            <a:r>
              <a:rPr lang="fr-CA" dirty="0" smtClean="0"/>
              <a:t> style</a:t>
            </a:r>
            <a:endParaRPr lang="en-US" dirty="0"/>
          </a:p>
        </p:txBody>
      </p:sp>
      <p:sp>
        <p:nvSpPr>
          <p:cNvPr id="3" name="Content Placeholder 2"/>
          <p:cNvSpPr>
            <a:spLocks noGrp="1"/>
          </p:cNvSpPr>
          <p:nvPr>
            <p:ph sz="half" idx="1"/>
          </p:nvPr>
        </p:nvSpPr>
        <p:spPr>
          <a:xfrm>
            <a:off x="457200" y="1069474"/>
            <a:ext cx="4038600" cy="5056689"/>
          </a:xfrm>
          <a:prstGeom prst="rect">
            <a:avLst/>
          </a:prstGeom>
        </p:spPr>
        <p:txBody>
          <a:bodyPr>
            <a:normAutofit/>
          </a:bodyPr>
          <a:lstStyle>
            <a:lvl1pPr marL="0" indent="0">
              <a:lnSpc>
                <a:spcPct val="120000"/>
              </a:lnSpc>
              <a:buNone/>
              <a:defRPr sz="1300" b="0" i="0">
                <a:latin typeface="Avenir Book"/>
                <a:cs typeface="Avenir Book"/>
              </a:defRPr>
            </a:lvl1pPr>
            <a:lvl2pPr marL="742950" indent="-285750">
              <a:buFont typeface="Arial"/>
              <a:buChar char="•"/>
              <a:defRPr sz="1200" b="0" i="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p:txBody>
      </p:sp>
      <p:sp>
        <p:nvSpPr>
          <p:cNvPr id="4" name="Content Placeholder 3"/>
          <p:cNvSpPr>
            <a:spLocks noGrp="1"/>
          </p:cNvSpPr>
          <p:nvPr>
            <p:ph sz="half" idx="2"/>
          </p:nvPr>
        </p:nvSpPr>
        <p:spPr>
          <a:xfrm>
            <a:off x="4648200" y="1069474"/>
            <a:ext cx="4038600" cy="5056689"/>
          </a:xfrm>
          <a:prstGeom prst="rect">
            <a:avLst/>
          </a:prstGeom>
        </p:spPr>
        <p:txBody>
          <a:bodyPr>
            <a:normAutofit/>
          </a:bodyPr>
          <a:lstStyle>
            <a:lvl1pPr marL="0" indent="0">
              <a:lnSpc>
                <a:spcPct val="120000"/>
              </a:lnSpc>
              <a:buNone/>
              <a:defRPr sz="1300" b="0" i="0">
                <a:latin typeface="Avenir Book"/>
                <a:cs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p:txBody>
      </p:sp>
      <p:sp>
        <p:nvSpPr>
          <p:cNvPr id="6" name="Text Placeholder 5"/>
          <p:cNvSpPr>
            <a:spLocks noGrp="1"/>
          </p:cNvSpPr>
          <p:nvPr>
            <p:ph type="body" sz="quarter" idx="10" hasCustomPrompt="1"/>
          </p:nvPr>
        </p:nvSpPr>
        <p:spPr>
          <a:xfrm>
            <a:off x="4648200" y="274640"/>
            <a:ext cx="4038600" cy="687387"/>
          </a:xfrm>
          <a:prstGeom prst="rect">
            <a:avLst/>
          </a:prstGeom>
        </p:spPr>
        <p:txBody>
          <a:bodyPr vert="horz"/>
          <a:lstStyle>
            <a:lvl1pPr marL="0" marR="0" indent="0" algn="l" defTabSz="457200" rtl="0" eaLnBrk="1" fontAlgn="auto" latinLnBrk="0" hangingPunct="1">
              <a:lnSpc>
                <a:spcPct val="120000"/>
              </a:lnSpc>
              <a:spcBef>
                <a:spcPts val="0"/>
              </a:spcBef>
              <a:spcAft>
                <a:spcPts val="0"/>
              </a:spcAft>
              <a:buClrTx/>
              <a:buSzTx/>
              <a:buFont typeface="Arial"/>
              <a:buNone/>
              <a:tabLst/>
              <a:defRPr sz="1700">
                <a:solidFill>
                  <a:srgbClr val="D67227"/>
                </a:solidFill>
                <a:latin typeface="+mj-lt"/>
                <a:cs typeface="Century Gothic (Headings)"/>
              </a:defRPr>
            </a:lvl1pPr>
          </a:lstStyle>
          <a:p>
            <a:r>
              <a:rPr lang="fr-CA" dirty="0" smtClean="0"/>
              <a:t>Click to </a:t>
            </a:r>
            <a:r>
              <a:rPr lang="fr-CA" dirty="0" err="1" smtClean="0"/>
              <a:t>edit</a:t>
            </a:r>
            <a:r>
              <a:rPr lang="fr-CA" dirty="0" smtClean="0"/>
              <a:t> Master</a:t>
            </a:r>
            <a:br>
              <a:rPr lang="fr-CA" dirty="0" smtClean="0"/>
            </a:br>
            <a:r>
              <a:rPr lang="fr-CA" dirty="0" err="1" smtClean="0"/>
              <a:t>title</a:t>
            </a:r>
            <a:r>
              <a:rPr lang="fr-CA" dirty="0" smtClean="0"/>
              <a:t> style</a:t>
            </a:r>
            <a:endParaRPr lang="en-US" dirty="0"/>
          </a:p>
        </p:txBody>
      </p:sp>
      <p:sp>
        <p:nvSpPr>
          <p:cNvPr id="11" name="Text Placeholder 10"/>
          <p:cNvSpPr>
            <a:spLocks noGrp="1"/>
          </p:cNvSpPr>
          <p:nvPr>
            <p:ph type="body" sz="quarter" idx="11" hasCustomPrompt="1"/>
          </p:nvPr>
        </p:nvSpPr>
        <p:spPr>
          <a:xfrm>
            <a:off x="293689" y="6490119"/>
            <a:ext cx="708944" cy="365125"/>
          </a:xfrm>
          <a:prstGeom prst="rect">
            <a:avLst/>
          </a:prstGeom>
        </p:spPr>
        <p:txBody>
          <a:bodyPr vert="horz"/>
          <a:lstStyle>
            <a:lvl1pPr marL="0" indent="0" algn="l">
              <a:lnSpc>
                <a:spcPct val="100000"/>
              </a:lnSpc>
              <a:spcBef>
                <a:spcPts val="0"/>
              </a:spcBef>
              <a:buNone/>
              <a:defRPr sz="1200" b="1"/>
            </a:lvl1pPr>
          </a:lstStyle>
          <a:p>
            <a:pPr lvl="0"/>
            <a:r>
              <a:rPr lang="en-US" dirty="0" smtClean="0"/>
              <a:t>page</a:t>
            </a:r>
            <a:endParaRPr lang="en-US" dirty="0"/>
          </a:p>
        </p:txBody>
      </p:sp>
      <p:sp>
        <p:nvSpPr>
          <p:cNvPr id="14" name="Text Placeholder 13"/>
          <p:cNvSpPr>
            <a:spLocks noGrp="1"/>
          </p:cNvSpPr>
          <p:nvPr>
            <p:ph type="body" sz="quarter" idx="12" hasCustomPrompt="1"/>
          </p:nvPr>
        </p:nvSpPr>
        <p:spPr>
          <a:xfrm>
            <a:off x="8048374" y="6489702"/>
            <a:ext cx="774700" cy="365125"/>
          </a:xfrm>
          <a:prstGeom prst="rect">
            <a:avLst/>
          </a:prstGeom>
        </p:spPr>
        <p:txBody>
          <a:bodyPr vert="horz"/>
          <a:lstStyle>
            <a:lvl1pPr marL="0" indent="0" algn="r">
              <a:buNone/>
              <a:defRPr sz="1200" b="1"/>
            </a:lvl1pPr>
          </a:lstStyle>
          <a:p>
            <a:pPr lvl="0"/>
            <a:r>
              <a:rPr lang="en-US" dirty="0" smtClean="0"/>
              <a:t>page</a:t>
            </a:r>
            <a:endParaRPr lang="en-US" dirty="0"/>
          </a:p>
        </p:txBody>
      </p:sp>
    </p:spTree>
    <p:extLst>
      <p:ext uri="{BB962C8B-B14F-4D97-AF65-F5344CB8AC3E}">
        <p14:creationId xmlns:p14="http://schemas.microsoft.com/office/powerpoint/2010/main" val="89837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5808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73052" y="3734132"/>
            <a:ext cx="3713748" cy="982245"/>
          </a:xfrm>
        </p:spPr>
        <p:txBody>
          <a:bodyPr/>
          <a:lstStyle/>
          <a:p>
            <a:r>
              <a:rPr lang="en-US" dirty="0" smtClean="0"/>
              <a:t>Outil d’aide à la décision</a:t>
            </a:r>
            <a:br>
              <a:rPr lang="en-US" dirty="0" smtClean="0"/>
            </a:br>
            <a:r>
              <a:rPr lang="en-US" dirty="0" smtClean="0"/>
              <a:t>sur les objectifs de soins</a:t>
            </a:r>
            <a:endParaRPr lang="en-US" dirty="0"/>
          </a:p>
        </p:txBody>
      </p:sp>
      <p:sp>
        <p:nvSpPr>
          <p:cNvPr id="5" name="Subtitle 4"/>
          <p:cNvSpPr>
            <a:spLocks noGrp="1"/>
          </p:cNvSpPr>
          <p:nvPr>
            <p:ph type="subTitle" idx="1"/>
          </p:nvPr>
        </p:nvSpPr>
        <p:spPr>
          <a:xfrm>
            <a:off x="5634935" y="5436028"/>
            <a:ext cx="3227041" cy="788737"/>
          </a:xfrm>
        </p:spPr>
        <p:txBody>
          <a:bodyPr>
            <a:noAutofit/>
          </a:bodyPr>
          <a:lstStyle/>
          <a:p>
            <a:pPr algn="l"/>
            <a:r>
              <a:rPr lang="fr-CA" dirty="0" smtClean="0">
                <a:solidFill>
                  <a:srgbClr val="BF5826"/>
                </a:solidFill>
              </a:rPr>
              <a:t>D</a:t>
            </a:r>
            <a:r>
              <a:rPr lang="fr-CA" dirty="0" smtClean="0">
                <a:solidFill>
                  <a:srgbClr val="BF5826"/>
                </a:solidFill>
              </a:rPr>
              <a:t>estiné aux </a:t>
            </a:r>
            <a:r>
              <a:rPr lang="fr-CA" dirty="0">
                <a:solidFill>
                  <a:srgbClr val="BF5826"/>
                </a:solidFill>
              </a:rPr>
              <a:t>patients aptes admis </a:t>
            </a:r>
            <a:r>
              <a:rPr lang="fr-CA" dirty="0" smtClean="0">
                <a:solidFill>
                  <a:srgbClr val="BF5826"/>
                </a:solidFill>
              </a:rPr>
              <a:t>à l’Unité </a:t>
            </a:r>
            <a:r>
              <a:rPr lang="fr-CA" dirty="0">
                <a:solidFill>
                  <a:srgbClr val="BF5826"/>
                </a:solidFill>
              </a:rPr>
              <a:t>des soins intensifs </a:t>
            </a:r>
            <a:r>
              <a:rPr lang="fr-CA" dirty="0" smtClean="0">
                <a:solidFill>
                  <a:srgbClr val="BF5826"/>
                </a:solidFill>
              </a:rPr>
              <a:t>de</a:t>
            </a:r>
          </a:p>
          <a:p>
            <a:pPr algn="l"/>
            <a:r>
              <a:rPr lang="fr-CA" dirty="0" smtClean="0">
                <a:solidFill>
                  <a:srgbClr val="BF5826"/>
                </a:solidFill>
              </a:rPr>
              <a:t> </a:t>
            </a:r>
            <a:r>
              <a:rPr lang="fr-CA" dirty="0">
                <a:solidFill>
                  <a:srgbClr val="BF5826"/>
                </a:solidFill>
              </a:rPr>
              <a:t>l’Hôtel-Dieu de Lévis</a:t>
            </a:r>
            <a:r>
              <a:rPr lang="fr-FR" dirty="0">
                <a:solidFill>
                  <a:srgbClr val="BF5826"/>
                </a:solidFill>
              </a:rPr>
              <a:t> </a:t>
            </a:r>
            <a:endParaRPr lang="en-US" dirty="0">
              <a:solidFill>
                <a:srgbClr val="BF5826"/>
              </a:solidFill>
            </a:endParaRPr>
          </a:p>
        </p:txBody>
      </p:sp>
      <p:sp>
        <p:nvSpPr>
          <p:cNvPr id="6" name="Text Placeholder 5"/>
          <p:cNvSpPr>
            <a:spLocks noGrp="1"/>
          </p:cNvSpPr>
          <p:nvPr>
            <p:ph type="body" sz="quarter" idx="10"/>
          </p:nvPr>
        </p:nvSpPr>
        <p:spPr>
          <a:xfrm>
            <a:off x="656923" y="393702"/>
            <a:ext cx="3597578" cy="4081074"/>
          </a:xfrm>
        </p:spPr>
        <p:txBody>
          <a:bodyPr/>
          <a:lstStyle/>
          <a:p>
            <a:pPr>
              <a:lnSpc>
                <a:spcPct val="100000"/>
              </a:lnSpc>
            </a:pPr>
            <a:r>
              <a:rPr lang="fr-CA" sz="1300" noProof="1" smtClean="0">
                <a:solidFill>
                  <a:srgbClr val="BF5826"/>
                </a:solidFill>
              </a:rPr>
              <a:t>Cet outil a été produit grâce</a:t>
            </a:r>
          </a:p>
          <a:p>
            <a:pPr>
              <a:lnSpc>
                <a:spcPct val="100000"/>
              </a:lnSpc>
            </a:pPr>
            <a:r>
              <a:rPr lang="fr-CA" sz="1300" noProof="1" smtClean="0">
                <a:solidFill>
                  <a:srgbClr val="BF5826"/>
                </a:solidFill>
              </a:rPr>
              <a:t>à la collaboration de</a:t>
            </a:r>
          </a:p>
          <a:p>
            <a:pPr>
              <a:lnSpc>
                <a:spcPct val="100000"/>
              </a:lnSpc>
            </a:pPr>
            <a:endParaRPr lang="fr-CA" sz="1300" noProof="1" smtClean="0">
              <a:solidFill>
                <a:srgbClr val="BF5826"/>
              </a:solidFill>
            </a:endParaRPr>
          </a:p>
          <a:p>
            <a:pPr>
              <a:lnSpc>
                <a:spcPct val="100000"/>
              </a:lnSpc>
            </a:pPr>
            <a:endParaRPr lang="fr-CA" sz="1300" noProof="1">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r>
              <a:rPr lang="fr-CA" sz="1300" noProof="1" smtClean="0">
                <a:solidFill>
                  <a:srgbClr val="BF5826"/>
                </a:solidFill>
              </a:rPr>
              <a:t>... et de patients admis à l’Unité des</a:t>
            </a:r>
          </a:p>
          <a:p>
            <a:pPr>
              <a:lnSpc>
                <a:spcPct val="100000"/>
              </a:lnSpc>
            </a:pPr>
            <a:r>
              <a:rPr lang="fr-CA" sz="1300" noProof="1" smtClean="0">
                <a:solidFill>
                  <a:srgbClr val="BF5826"/>
                </a:solidFill>
              </a:rPr>
              <a:t>soins intensifs de l’Hôtel-Dieu de Lévis</a:t>
            </a:r>
          </a:p>
          <a:p>
            <a:pPr>
              <a:lnSpc>
                <a:spcPct val="100000"/>
              </a:lnSpc>
            </a:pPr>
            <a:r>
              <a:rPr lang="fr-CA" sz="1300" noProof="1" smtClean="0">
                <a:solidFill>
                  <a:srgbClr val="BF5826"/>
                </a:solidFill>
              </a:rPr>
              <a:t>et de leurs proches.</a:t>
            </a:r>
            <a:endParaRPr lang="fr-CA" sz="1300" noProof="1">
              <a:solidFill>
                <a:srgbClr val="BF5826"/>
              </a:solidFill>
            </a:endParaRPr>
          </a:p>
        </p:txBody>
      </p:sp>
      <p:sp>
        <p:nvSpPr>
          <p:cNvPr id="7" name="Text Placeholder 6"/>
          <p:cNvSpPr>
            <a:spLocks noGrp="1"/>
          </p:cNvSpPr>
          <p:nvPr>
            <p:ph type="body" sz="quarter" idx="12"/>
          </p:nvPr>
        </p:nvSpPr>
        <p:spPr>
          <a:xfrm>
            <a:off x="2244436" y="6029325"/>
            <a:ext cx="2010065" cy="547098"/>
          </a:xfrm>
        </p:spPr>
        <p:txBody>
          <a:bodyPr/>
          <a:lstStyle/>
          <a:p>
            <a:pPr algn="r"/>
            <a:r>
              <a:rPr lang="en-US" sz="1200" dirty="0" smtClean="0">
                <a:solidFill>
                  <a:srgbClr val="D67227"/>
                </a:solidFill>
                <a:latin typeface="Avenir Book"/>
                <a:cs typeface="Avenir Book"/>
              </a:rPr>
              <a:t>Dernière mise à jour</a:t>
            </a:r>
          </a:p>
          <a:p>
            <a:pPr algn="r"/>
            <a:r>
              <a:rPr lang="en-US" sz="1200" dirty="0" smtClean="0">
                <a:solidFill>
                  <a:srgbClr val="D67227"/>
                </a:solidFill>
                <a:latin typeface="Avenir Book"/>
                <a:cs typeface="Avenir Book"/>
              </a:rPr>
              <a:t>le </a:t>
            </a:r>
            <a:r>
              <a:rPr lang="en-US" sz="1200" dirty="0" smtClean="0">
                <a:solidFill>
                  <a:srgbClr val="D67227"/>
                </a:solidFill>
                <a:latin typeface="Avenir Book"/>
                <a:cs typeface="Avenir Book"/>
              </a:rPr>
              <a:t>18 </a:t>
            </a:r>
            <a:r>
              <a:rPr lang="en-US" sz="1200" dirty="0" err="1" smtClean="0">
                <a:solidFill>
                  <a:srgbClr val="D67227"/>
                </a:solidFill>
                <a:latin typeface="Avenir Book"/>
                <a:cs typeface="Avenir Book"/>
              </a:rPr>
              <a:t>novembre</a:t>
            </a:r>
            <a:r>
              <a:rPr lang="en-US" sz="1200" dirty="0" smtClean="0">
                <a:solidFill>
                  <a:srgbClr val="D67227"/>
                </a:solidFill>
                <a:latin typeface="Avenir Book"/>
                <a:cs typeface="Avenir Book"/>
              </a:rPr>
              <a:t> </a:t>
            </a:r>
            <a:r>
              <a:rPr lang="en-US" sz="1200" dirty="0" smtClean="0">
                <a:solidFill>
                  <a:srgbClr val="D67227"/>
                </a:solidFill>
                <a:latin typeface="Avenir Book"/>
                <a:cs typeface="Avenir Book"/>
              </a:rPr>
              <a:t>2016 </a:t>
            </a:r>
            <a:endParaRPr lang="en-US" sz="1200" dirty="0">
              <a:solidFill>
                <a:srgbClr val="D67227"/>
              </a:solidFill>
              <a:latin typeface="Avenir Book"/>
              <a:cs typeface="Avenir Book"/>
            </a:endParaRPr>
          </a:p>
        </p:txBody>
      </p:sp>
      <p:pic>
        <p:nvPicPr>
          <p:cNvPr id="8" name="Picture 7" descr=" Logo 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898" y="1037580"/>
            <a:ext cx="1469136" cy="1011936"/>
          </a:xfrm>
          <a:prstGeom prst="rect">
            <a:avLst/>
          </a:prstGeom>
        </p:spPr>
      </p:pic>
      <p:pic>
        <p:nvPicPr>
          <p:cNvPr id="9" name="Picture 8" descr=" Logo RS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162" y="2124739"/>
            <a:ext cx="880872" cy="1011936"/>
          </a:xfrm>
          <a:prstGeom prst="rect">
            <a:avLst/>
          </a:prstGeom>
        </p:spPr>
      </p:pic>
      <p:pic>
        <p:nvPicPr>
          <p:cNvPr id="10" name="Picture 9" descr=" Logo Fon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468" y="2021504"/>
            <a:ext cx="1338072" cy="1069848"/>
          </a:xfrm>
          <a:prstGeom prst="rect">
            <a:avLst/>
          </a:prstGeom>
        </p:spPr>
      </p:pic>
    </p:spTree>
    <p:extLst>
      <p:ext uri="{BB962C8B-B14F-4D97-AF65-F5344CB8AC3E}">
        <p14:creationId xmlns:p14="http://schemas.microsoft.com/office/powerpoint/2010/main" val="214993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half" idx="1"/>
          </p:nvPr>
        </p:nvSpPr>
        <p:spPr>
          <a:xfrm>
            <a:off x="457200" y="762000"/>
            <a:ext cx="3820097" cy="5588000"/>
          </a:xfrm>
        </p:spPr>
        <p:txBody>
          <a:bodyPr>
            <a:noAutofit/>
          </a:bodyPr>
          <a:lstStyle/>
          <a:p>
            <a:pPr algn="just"/>
            <a:r>
              <a:rPr lang="fr-CA" sz="1200" dirty="0" smtClean="0"/>
              <a:t>Lors de l’admission aux soins intensifs, </a:t>
            </a:r>
            <a:r>
              <a:rPr lang="fr-CA" sz="1200" dirty="0" smtClean="0"/>
              <a:t>l’équipe </a:t>
            </a:r>
            <a:r>
              <a:rPr lang="fr-CA" sz="1200" dirty="0"/>
              <a:t>soignante discutera avec vous et vos proches de vos objectifs de soins </a:t>
            </a:r>
            <a:r>
              <a:rPr lang="fr-CA" sz="1200" dirty="0" smtClean="0"/>
              <a:t>afin que </a:t>
            </a:r>
            <a:r>
              <a:rPr lang="fr-CA" sz="1200" dirty="0"/>
              <a:t>les interventions qui </a:t>
            </a:r>
            <a:r>
              <a:rPr lang="fr-CA" sz="1200" dirty="0" smtClean="0"/>
              <a:t>vous sont offertes soient en accord avec votre état de santé</a:t>
            </a:r>
            <a:r>
              <a:rPr lang="fr-CA" sz="1200" dirty="0"/>
              <a:t> </a:t>
            </a:r>
            <a:r>
              <a:rPr lang="fr-CA" sz="1200" dirty="0" smtClean="0"/>
              <a:t>et vos volontés.</a:t>
            </a:r>
          </a:p>
          <a:p>
            <a:pPr algn="just"/>
            <a:endParaRPr lang="fr-FR" sz="1200" dirty="0" smtClean="0"/>
          </a:p>
          <a:p>
            <a:pPr algn="just"/>
            <a:endParaRPr lang="en-US" sz="1200" dirty="0" smtClean="0"/>
          </a:p>
          <a:p>
            <a:pPr algn="just"/>
            <a:r>
              <a:rPr lang="fr-CA" sz="1200" dirty="0"/>
              <a:t>Il sera plus particulièrement question de vos volontés, de votre niveau d’autonomie actuel </a:t>
            </a:r>
            <a:r>
              <a:rPr lang="fr-CA" sz="1200" dirty="0" smtClean="0"/>
              <a:t>et anticipé </a:t>
            </a:r>
            <a:r>
              <a:rPr lang="fr-CA" sz="1200" dirty="0"/>
              <a:t>et de deux interventions </a:t>
            </a:r>
            <a:r>
              <a:rPr lang="fr-CA" sz="1200" dirty="0" smtClean="0">
                <a:latin typeface="Avenir Medium"/>
                <a:cs typeface="Avenir Medium"/>
              </a:rPr>
              <a:t>:</a:t>
            </a:r>
          </a:p>
          <a:p>
            <a:pPr algn="just"/>
            <a:endParaRPr lang="fr-FR" sz="1200" dirty="0">
              <a:latin typeface="Avenir Medium"/>
              <a:cs typeface="Avenir Medium"/>
            </a:endParaRPr>
          </a:p>
          <a:p>
            <a:pPr algn="just">
              <a:lnSpc>
                <a:spcPct val="200000"/>
              </a:lnSpc>
            </a:pPr>
            <a:r>
              <a:rPr lang="fr-CA" sz="1200" dirty="0" smtClean="0">
                <a:latin typeface="Avenir Medium"/>
                <a:cs typeface="Avenir Medium"/>
              </a:rPr>
              <a:t>	 la </a:t>
            </a:r>
            <a:r>
              <a:rPr lang="fr-CA" sz="1200" dirty="0">
                <a:latin typeface="Avenir Medium"/>
                <a:cs typeface="Avenir Medium"/>
              </a:rPr>
              <a:t>réanimation cardiorespiratoire </a:t>
            </a:r>
            <a:r>
              <a:rPr lang="fr-CA" sz="1200" dirty="0" smtClean="0">
                <a:latin typeface="Avenir Medium"/>
                <a:cs typeface="Avenir Medium"/>
              </a:rPr>
              <a:t>(ou réanimation)</a:t>
            </a:r>
          </a:p>
          <a:p>
            <a:pPr algn="just">
              <a:lnSpc>
                <a:spcPct val="200000"/>
              </a:lnSpc>
            </a:pPr>
            <a:r>
              <a:rPr lang="fr-CA" sz="1200" dirty="0">
                <a:latin typeface="Avenir Medium"/>
                <a:cs typeface="Avenir Medium"/>
              </a:rPr>
              <a:t>	</a:t>
            </a:r>
            <a:r>
              <a:rPr lang="fr-CA" sz="1200" dirty="0" smtClean="0">
                <a:latin typeface="Avenir Medium"/>
                <a:cs typeface="Avenir Medium"/>
              </a:rPr>
              <a:t> </a:t>
            </a:r>
            <a:r>
              <a:rPr lang="fr-CA" sz="1200" dirty="0" smtClean="0">
                <a:latin typeface="Avenir Medium"/>
                <a:cs typeface="Avenir Medium"/>
              </a:rPr>
              <a:t>la </a:t>
            </a:r>
            <a:r>
              <a:rPr lang="fr-CA" sz="1200" dirty="0">
                <a:latin typeface="Avenir Medium"/>
                <a:cs typeface="Avenir Medium"/>
              </a:rPr>
              <a:t>ventilation </a:t>
            </a:r>
            <a:r>
              <a:rPr lang="fr-CA" sz="1200" dirty="0" smtClean="0">
                <a:latin typeface="Avenir Medium"/>
                <a:cs typeface="Avenir Medium"/>
              </a:rPr>
              <a:t>mécanique </a:t>
            </a:r>
            <a:r>
              <a:rPr lang="fr-CA" sz="1200" dirty="0" smtClean="0">
                <a:latin typeface="Avenir Medium"/>
                <a:cs typeface="Avenir Medium"/>
              </a:rPr>
              <a:t>invasive (ou être branché à un respirateur artificiel)</a:t>
            </a:r>
            <a:endParaRPr lang="fr-FR" sz="1200" dirty="0" smtClean="0"/>
          </a:p>
          <a:p>
            <a:pPr algn="just">
              <a:spcBef>
                <a:spcPts val="600"/>
              </a:spcBef>
            </a:pPr>
            <a:r>
              <a:rPr lang="fr-CA" sz="1200" dirty="0" smtClean="0"/>
              <a:t>   </a:t>
            </a:r>
            <a:endParaRPr lang="fr-CA" sz="1200" dirty="0"/>
          </a:p>
          <a:p>
            <a:pPr algn="just"/>
            <a:r>
              <a:rPr lang="fr-CA" sz="1200" dirty="0" smtClean="0"/>
              <a:t> </a:t>
            </a:r>
            <a:r>
              <a:rPr lang="fr-CA" sz="1200" dirty="0"/>
              <a:t>Ce </a:t>
            </a:r>
            <a:r>
              <a:rPr lang="fr-CA" sz="1200" dirty="0"/>
              <a:t>document a été conçu pour vous aider </a:t>
            </a:r>
            <a:r>
              <a:rPr lang="fr-CA" sz="1200" dirty="0"/>
              <a:t>à</a:t>
            </a:r>
            <a:br>
              <a:rPr lang="fr-CA" sz="1200" dirty="0"/>
            </a:br>
            <a:r>
              <a:rPr lang="fr-CA" sz="1200" dirty="0"/>
              <a:t>  prendre </a:t>
            </a:r>
            <a:r>
              <a:rPr lang="fr-CA" sz="1200" dirty="0"/>
              <a:t>une décision éclairée à ce </a:t>
            </a:r>
            <a:r>
              <a:rPr lang="fr-CA" sz="1200" dirty="0"/>
              <a:t>sujet.</a:t>
            </a:r>
            <a:endParaRPr lang="en-US" sz="1200" dirty="0"/>
          </a:p>
        </p:txBody>
      </p:sp>
      <p:sp>
        <p:nvSpPr>
          <p:cNvPr id="6" name="Content Placeholder 5"/>
          <p:cNvSpPr>
            <a:spLocks noGrp="1"/>
          </p:cNvSpPr>
          <p:nvPr>
            <p:ph sz="half" idx="2"/>
          </p:nvPr>
        </p:nvSpPr>
        <p:spPr>
          <a:xfrm>
            <a:off x="4783272" y="1069474"/>
            <a:ext cx="3965610" cy="5280526"/>
          </a:xfrm>
        </p:spPr>
        <p:txBody>
          <a:bodyPr>
            <a:normAutofit/>
          </a:bodyPr>
          <a:lstStyle/>
          <a:p>
            <a:pPr algn="just"/>
            <a:r>
              <a:rPr lang="fr-CA" sz="1200" dirty="0"/>
              <a:t>Vos objectifs de soins seront inscrits à </a:t>
            </a:r>
            <a:r>
              <a:rPr lang="fr-CA" sz="1200" dirty="0" smtClean="0"/>
              <a:t>votre</a:t>
            </a:r>
          </a:p>
          <a:p>
            <a:pPr algn="just"/>
            <a:r>
              <a:rPr lang="fr-CA" sz="1200" dirty="0" smtClean="0"/>
              <a:t>dossier et votre plan de traitement sera</a:t>
            </a:r>
          </a:p>
          <a:p>
            <a:pPr algn="just"/>
            <a:r>
              <a:rPr lang="fr-CA" sz="1200" dirty="0" smtClean="0"/>
              <a:t>ajusté en conséquence.</a:t>
            </a:r>
          </a:p>
          <a:p>
            <a:pPr algn="just"/>
            <a:endParaRPr lang="fr-CA" sz="1200" dirty="0" smtClean="0"/>
          </a:p>
          <a:p>
            <a:pPr algn="just"/>
            <a:endParaRPr lang="fr-CA" sz="1200" dirty="0" smtClean="0"/>
          </a:p>
          <a:p>
            <a:pPr algn="just"/>
            <a:endParaRPr lang="fr-CA" sz="1200" dirty="0" smtClean="0"/>
          </a:p>
          <a:p>
            <a:pPr algn="just"/>
            <a:r>
              <a:rPr lang="fr-CA" sz="1200" dirty="0" smtClean="0"/>
              <a:t>	  Vous </a:t>
            </a:r>
            <a:r>
              <a:rPr lang="fr-CA" sz="1200" dirty="0"/>
              <a:t>pouvez changer d’idée en le </a:t>
            </a:r>
            <a:r>
              <a:rPr lang="fr-CA" sz="1200" dirty="0" smtClean="0"/>
              <a:t>faisant	       savoir </a:t>
            </a:r>
            <a:r>
              <a:rPr lang="fr-CA" sz="1200" dirty="0"/>
              <a:t>à un membre de </a:t>
            </a:r>
            <a:r>
              <a:rPr lang="fr-CA" sz="1200" dirty="0" smtClean="0"/>
              <a:t>l’équipe.</a:t>
            </a:r>
          </a:p>
          <a:p>
            <a:pPr algn="just"/>
            <a:endParaRPr lang="fr-CA" sz="1200" dirty="0" smtClean="0"/>
          </a:p>
          <a:p>
            <a:pPr algn="just"/>
            <a:endParaRPr lang="fr-CA" sz="1200" dirty="0"/>
          </a:p>
          <a:p>
            <a:pPr algn="just"/>
            <a:r>
              <a:rPr lang="fr-CA" sz="1200" dirty="0" smtClean="0"/>
              <a:t>	       Si </a:t>
            </a:r>
            <a:r>
              <a:rPr lang="fr-CA" sz="1200" dirty="0"/>
              <a:t>vous avez des questions ou </a:t>
            </a:r>
            <a:r>
              <a:rPr lang="fr-CA" sz="1200" dirty="0" smtClean="0"/>
              <a:t>des</a:t>
            </a:r>
            <a:br>
              <a:rPr lang="fr-CA" sz="1200" dirty="0" smtClean="0"/>
            </a:br>
            <a:r>
              <a:rPr lang="fr-CA" sz="1200" dirty="0" smtClean="0"/>
              <a:t>             préoccupations  à  </a:t>
            </a:r>
            <a:r>
              <a:rPr lang="fr-CA" sz="1200" dirty="0"/>
              <a:t>propos </a:t>
            </a:r>
            <a:r>
              <a:rPr lang="fr-CA" sz="1200" dirty="0" smtClean="0"/>
              <a:t> de l’information </a:t>
            </a:r>
            <a:r>
              <a:rPr lang="fr-CA" sz="1200" dirty="0"/>
              <a:t>fournie dans </a:t>
            </a:r>
            <a:r>
              <a:rPr lang="fr-CA" sz="1200" dirty="0" smtClean="0"/>
              <a:t>cet outil d’aide à la décision, </a:t>
            </a:r>
            <a:r>
              <a:rPr lang="fr-CA" sz="1200" dirty="0"/>
              <a:t>sentez-vous à l’aise d’en discuter avec l’équipe soignante.</a:t>
            </a:r>
            <a:r>
              <a:rPr lang="fr-FR" sz="1200" dirty="0"/>
              <a:t> </a:t>
            </a:r>
            <a:endParaRPr lang="en-US" sz="1200" dirty="0"/>
          </a:p>
        </p:txBody>
      </p:sp>
      <p:sp>
        <p:nvSpPr>
          <p:cNvPr id="7" name="Text Placeholder 6"/>
          <p:cNvSpPr>
            <a:spLocks noGrp="1"/>
          </p:cNvSpPr>
          <p:nvPr>
            <p:ph type="body" sz="quarter" idx="10"/>
          </p:nvPr>
        </p:nvSpPr>
        <p:spPr>
          <a:xfrm>
            <a:off x="4744440" y="274638"/>
            <a:ext cx="4205124" cy="794836"/>
          </a:xfrm>
        </p:spPr>
        <p:txBody>
          <a:bodyPr>
            <a:noAutofit/>
          </a:bodyPr>
          <a:lstStyle/>
          <a:p>
            <a:pPr>
              <a:lnSpc>
                <a:spcPct val="100000"/>
              </a:lnSpc>
            </a:pPr>
            <a:r>
              <a:rPr lang="en-US" dirty="0" smtClean="0"/>
              <a:t>Que se </a:t>
            </a:r>
            <a:r>
              <a:rPr lang="en-US" dirty="0" err="1" smtClean="0"/>
              <a:t>passera</a:t>
            </a:r>
            <a:r>
              <a:rPr lang="en-US" dirty="0" smtClean="0"/>
              <a:t>-t-</a:t>
            </a:r>
            <a:r>
              <a:rPr lang="en-US" dirty="0" err="1" smtClean="0"/>
              <a:t>il</a:t>
            </a:r>
            <a:r>
              <a:rPr lang="en-US" dirty="0" smtClean="0"/>
              <a:t> après </a:t>
            </a:r>
            <a:r>
              <a:rPr lang="en-US" dirty="0" err="1" smtClean="0"/>
              <a:t>cette</a:t>
            </a:r>
            <a:r>
              <a:rPr lang="en-US" dirty="0" smtClean="0"/>
              <a:t> discussion?</a:t>
            </a:r>
          </a:p>
        </p:txBody>
      </p:sp>
      <p:sp>
        <p:nvSpPr>
          <p:cNvPr id="8" name="Text Placeholder 7"/>
          <p:cNvSpPr>
            <a:spLocks noGrp="1"/>
          </p:cNvSpPr>
          <p:nvPr>
            <p:ph type="body" sz="quarter" idx="11"/>
          </p:nvPr>
        </p:nvSpPr>
        <p:spPr/>
        <p:txBody>
          <a:bodyPr/>
          <a:lstStyle/>
          <a:p>
            <a:r>
              <a:rPr lang="en-US" dirty="0" smtClean="0"/>
              <a:t>2</a:t>
            </a:r>
            <a:endParaRPr lang="en-US" dirty="0"/>
          </a:p>
        </p:txBody>
      </p:sp>
      <p:sp>
        <p:nvSpPr>
          <p:cNvPr id="9" name="Text Placeholder 8"/>
          <p:cNvSpPr>
            <a:spLocks noGrp="1"/>
          </p:cNvSpPr>
          <p:nvPr>
            <p:ph type="body" sz="quarter" idx="12"/>
          </p:nvPr>
        </p:nvSpPr>
        <p:spPr/>
        <p:txBody>
          <a:bodyPr/>
          <a:lstStyle/>
          <a:p>
            <a:r>
              <a:rPr lang="en-US" dirty="0" smtClean="0"/>
              <a:t>11</a:t>
            </a:r>
            <a:endParaRPr lang="en-US" dirty="0"/>
          </a:p>
        </p:txBody>
      </p:sp>
      <p:pic>
        <p:nvPicPr>
          <p:cNvPr id="11" name="Picture 10" descr=" Im logo coeur min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00" y="3387458"/>
            <a:ext cx="399288" cy="396240"/>
          </a:xfrm>
          <a:prstGeom prst="rect">
            <a:avLst/>
          </a:prstGeom>
        </p:spPr>
      </p:pic>
      <p:pic>
        <p:nvPicPr>
          <p:cNvPr id="12" name="Picture 11" descr=" Im logo lung mi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85" y="4222500"/>
            <a:ext cx="399288" cy="396240"/>
          </a:xfrm>
          <a:prstGeom prst="rect">
            <a:avLst/>
          </a:prstGeom>
        </p:spPr>
      </p:pic>
      <p:pic>
        <p:nvPicPr>
          <p:cNvPr id="13" name="Picture 12" descr=" Im targ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97" y="5871577"/>
            <a:ext cx="417577" cy="347472"/>
          </a:xfrm>
          <a:prstGeom prst="rect">
            <a:avLst/>
          </a:prstGeom>
        </p:spPr>
      </p:pic>
      <p:pic>
        <p:nvPicPr>
          <p:cNvPr id="14" name="Picture 13" descr=" Im bubl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440" y="2370437"/>
            <a:ext cx="676656" cy="466344"/>
          </a:xfrm>
          <a:prstGeom prst="rect">
            <a:avLst/>
          </a:prstGeom>
        </p:spPr>
      </p:pic>
      <p:pic>
        <p:nvPicPr>
          <p:cNvPr id="15" name="Picture 14" descr=" Im bubl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376" y="3597453"/>
            <a:ext cx="676656" cy="466344"/>
          </a:xfrm>
          <a:prstGeom prst="rect">
            <a:avLst/>
          </a:prstGeom>
        </p:spPr>
      </p:pic>
      <p:pic>
        <p:nvPicPr>
          <p:cNvPr id="16" name="Picture 15" descr=" Im clipping boar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5864" y="1399566"/>
            <a:ext cx="435864" cy="530352"/>
          </a:xfrm>
          <a:prstGeom prst="rect">
            <a:avLst/>
          </a:prstGeom>
        </p:spPr>
      </p:pic>
    </p:spTree>
    <p:extLst>
      <p:ext uri="{BB962C8B-B14F-4D97-AF65-F5344CB8AC3E}">
        <p14:creationId xmlns:p14="http://schemas.microsoft.com/office/powerpoint/2010/main" val="401056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Sommaire</a:t>
            </a:r>
            <a:endParaRPr lang="en-US" dirty="0"/>
          </a:p>
        </p:txBody>
      </p:sp>
      <p:sp>
        <p:nvSpPr>
          <p:cNvPr id="5" name="Content Placeholder 4"/>
          <p:cNvSpPr>
            <a:spLocks noGrp="1"/>
          </p:cNvSpPr>
          <p:nvPr>
            <p:ph sz="half" idx="1"/>
          </p:nvPr>
        </p:nvSpPr>
        <p:spPr>
          <a:xfrm>
            <a:off x="457200" y="1069474"/>
            <a:ext cx="3674113" cy="5280526"/>
          </a:xfrm>
        </p:spPr>
        <p:txBody>
          <a:bodyPr>
            <a:noAutofit/>
          </a:bodyPr>
          <a:lstStyle/>
          <a:p>
            <a:pPr algn="just"/>
            <a:r>
              <a:rPr lang="fr-CA" sz="1200" dirty="0" smtClean="0"/>
              <a:t>Ce </a:t>
            </a:r>
            <a:r>
              <a:rPr lang="fr-CA" sz="1200" dirty="0"/>
              <a:t>document vous a présenté deux interventions. De plus</a:t>
            </a:r>
            <a:r>
              <a:rPr lang="fr-CA" sz="1200" dirty="0" smtClean="0"/>
              <a:t>, vous </a:t>
            </a:r>
            <a:r>
              <a:rPr lang="fr-CA" sz="1200" dirty="0"/>
              <a:t>avez réfléchi à vos volontés et à votre niveau d’autonomie actuel et anticipé</a:t>
            </a:r>
            <a:r>
              <a:rPr lang="fr-CA" sz="1200" dirty="0" smtClean="0"/>
              <a:t>.</a:t>
            </a:r>
          </a:p>
          <a:p>
            <a:pPr algn="just"/>
            <a:endParaRPr lang="fr-CA" sz="1200" dirty="0"/>
          </a:p>
          <a:p>
            <a:pPr algn="just"/>
            <a:r>
              <a:rPr lang="fr-CA" sz="1200" dirty="0" smtClean="0">
                <a:latin typeface="Avenir Medium"/>
                <a:cs typeface="Avenir Medium"/>
              </a:rPr>
              <a:t>	  À présent</a:t>
            </a:r>
            <a:r>
              <a:rPr lang="fr-CA" sz="1200" dirty="0">
                <a:latin typeface="Avenir Medium"/>
                <a:cs typeface="Avenir Medium"/>
              </a:rPr>
              <a:t>, si votre cœur cesse de battre</a:t>
            </a:r>
            <a:r>
              <a:rPr lang="fr-CA" sz="1200" dirty="0" smtClean="0">
                <a:latin typeface="Avenir Medium"/>
                <a:cs typeface="Avenir Medium"/>
              </a:rPr>
              <a:t>,</a:t>
            </a:r>
            <a:br>
              <a:rPr lang="fr-CA" sz="1200" dirty="0" smtClean="0">
                <a:latin typeface="Avenir Medium"/>
                <a:cs typeface="Avenir Medium"/>
              </a:rPr>
            </a:br>
            <a:r>
              <a:rPr lang="fr-CA" sz="1200" dirty="0" smtClean="0">
                <a:latin typeface="Avenir Medium"/>
                <a:cs typeface="Avenir Medium"/>
              </a:rPr>
              <a:t>	  voudriez</a:t>
            </a:r>
            <a:r>
              <a:rPr lang="fr-CA" sz="1200" dirty="0">
                <a:latin typeface="Avenir Medium"/>
                <a:cs typeface="Avenir Medium"/>
              </a:rPr>
              <a:t>-vous que la </a:t>
            </a:r>
            <a:r>
              <a:rPr lang="fr-CA" sz="1200" dirty="0" smtClean="0">
                <a:latin typeface="Avenir Medium"/>
                <a:cs typeface="Avenir Medium"/>
              </a:rPr>
              <a:t>réanimation cardiorespiratoire soit </a:t>
            </a:r>
            <a:r>
              <a:rPr lang="fr-CA" sz="1200" dirty="0" smtClean="0">
                <a:latin typeface="Avenir Medium"/>
                <a:cs typeface="Avenir Medium"/>
              </a:rPr>
              <a:t>tentée</a:t>
            </a:r>
            <a:r>
              <a:rPr lang="fr-CA" sz="1200" dirty="0">
                <a:latin typeface="Avenir Medium"/>
                <a:cs typeface="Avenir Medium"/>
              </a:rPr>
              <a:t> </a:t>
            </a:r>
            <a:r>
              <a:rPr lang="fr-CA" sz="1200" dirty="0" smtClean="0">
                <a:latin typeface="Avenir Medium"/>
                <a:cs typeface="Avenir Medium"/>
              </a:rPr>
              <a:t>?</a:t>
            </a:r>
            <a:endParaRPr lang="fr-CA" sz="1200" dirty="0" smtClean="0">
              <a:latin typeface="Avenir Medium"/>
              <a:cs typeface="Avenir Medium"/>
            </a:endParaRPr>
          </a:p>
          <a:p>
            <a:pPr algn="just">
              <a:lnSpc>
                <a:spcPct val="200000"/>
              </a:lnSpc>
            </a:pPr>
            <a:r>
              <a:rPr lang="fr-CA" sz="1200" b="1" dirty="0" smtClean="0"/>
              <a:t>	       Oui	      Non	    Indécis</a:t>
            </a:r>
          </a:p>
          <a:p>
            <a:pPr algn="just"/>
            <a:endParaRPr lang="fr-CA" sz="1200" b="1" dirty="0" smtClean="0"/>
          </a:p>
          <a:p>
            <a:r>
              <a:rPr lang="fr-CA" sz="1200" b="1" dirty="0"/>
              <a:t>	</a:t>
            </a:r>
            <a:r>
              <a:rPr lang="fr-CA" sz="1200" b="1" dirty="0" smtClean="0"/>
              <a:t>  </a:t>
            </a:r>
            <a:r>
              <a:rPr lang="fr-CA" sz="1200" dirty="0" smtClean="0"/>
              <a:t>En </a:t>
            </a:r>
            <a:r>
              <a:rPr lang="fr-CA" sz="1200" dirty="0"/>
              <a:t>cas </a:t>
            </a:r>
            <a:r>
              <a:rPr lang="fr-CA" sz="1200" dirty="0" smtClean="0"/>
              <a:t>de besoin, voudriez-vous que l’on 	  tente de vous maintenir en vie avec la 	 	  ventilation mécanique invasive ?</a:t>
            </a:r>
            <a:r>
              <a:rPr lang="fr-CA" sz="1200" b="1" dirty="0" smtClean="0"/>
              <a:t> </a:t>
            </a:r>
            <a:br>
              <a:rPr lang="fr-CA" sz="1200" b="1" dirty="0" smtClean="0"/>
            </a:br>
            <a:r>
              <a:rPr lang="fr-CA" sz="1200" b="1" dirty="0" smtClean="0"/>
              <a:t>	</a:t>
            </a:r>
          </a:p>
          <a:p>
            <a:r>
              <a:rPr lang="fr-CA" sz="1200" b="1" dirty="0" smtClean="0"/>
              <a:t>	   Oui		   Non 	 Indécis</a:t>
            </a:r>
          </a:p>
          <a:p>
            <a:pPr algn="just">
              <a:lnSpc>
                <a:spcPct val="100000"/>
              </a:lnSpc>
            </a:pPr>
            <a:endParaRPr lang="fr-CA" sz="1200" b="1" dirty="0"/>
          </a:p>
          <a:p>
            <a:pPr algn="just">
              <a:lnSpc>
                <a:spcPct val="100000"/>
              </a:lnSpc>
            </a:pPr>
            <a:r>
              <a:rPr lang="fr-CA" sz="1200" b="1" dirty="0"/>
              <a:t> </a:t>
            </a:r>
            <a:r>
              <a:rPr lang="fr-CA" sz="1200" b="1" dirty="0" smtClean="0"/>
              <a:t> Notes</a:t>
            </a:r>
            <a:endParaRPr lang="fr-CA" sz="1200" b="1" dirty="0"/>
          </a:p>
        </p:txBody>
      </p:sp>
      <p:sp>
        <p:nvSpPr>
          <p:cNvPr id="6" name="Content Placeholder 5"/>
          <p:cNvSpPr>
            <a:spLocks noGrp="1"/>
          </p:cNvSpPr>
          <p:nvPr>
            <p:ph sz="half" idx="2"/>
          </p:nvPr>
        </p:nvSpPr>
        <p:spPr>
          <a:xfrm>
            <a:off x="4919622" y="1069474"/>
            <a:ext cx="3683309" cy="5280526"/>
          </a:xfrm>
        </p:spPr>
        <p:txBody>
          <a:bodyPr>
            <a:normAutofit/>
          </a:bodyPr>
          <a:lstStyle/>
          <a:p>
            <a:pPr algn="just"/>
            <a:r>
              <a:rPr lang="fr-CA" sz="1200" b="1" dirty="0"/>
              <a:t>Voici quelques questions qui aideront l’équipe soignante à vous connaître. </a:t>
            </a:r>
            <a:endParaRPr lang="fr-FR" sz="1200" dirty="0"/>
          </a:p>
          <a:p>
            <a:pPr algn="just"/>
            <a:r>
              <a:rPr lang="fr-CA" sz="1200" b="1" dirty="0"/>
              <a:t> </a:t>
            </a:r>
            <a:endParaRPr lang="fr-FR" sz="1200" dirty="0"/>
          </a:p>
          <a:p>
            <a:pPr algn="just"/>
            <a:r>
              <a:rPr lang="fr-CA" sz="1200" dirty="0"/>
              <a:t>Connaissez-vous quelqu’un qui a vécu la </a:t>
            </a:r>
            <a:r>
              <a:rPr lang="fr-CA" sz="1200" dirty="0" smtClean="0"/>
              <a:t>réanimation cardiorespiratoire </a:t>
            </a:r>
            <a:r>
              <a:rPr lang="fr-CA" sz="1200" dirty="0" smtClean="0"/>
              <a:t>et/ou </a:t>
            </a:r>
            <a:r>
              <a:rPr lang="fr-CA" sz="1200" dirty="0"/>
              <a:t>la ventilation </a:t>
            </a:r>
            <a:r>
              <a:rPr lang="fr-CA" sz="1200" dirty="0" smtClean="0"/>
              <a:t>mécanique invasive ?</a:t>
            </a:r>
          </a:p>
          <a:p>
            <a:pPr algn="just"/>
            <a:endParaRPr lang="fr-CA" sz="1200" dirty="0"/>
          </a:p>
          <a:p>
            <a:pPr algn="just"/>
            <a:endParaRPr lang="fr-CA" sz="1200" dirty="0" smtClean="0"/>
          </a:p>
          <a:p>
            <a:pPr algn="just"/>
            <a:endParaRPr lang="fr-CA" sz="1200" dirty="0" smtClean="0"/>
          </a:p>
          <a:p>
            <a:pPr algn="just"/>
            <a:endParaRPr lang="fr-CA" sz="1200" dirty="0"/>
          </a:p>
          <a:p>
            <a:pPr algn="just"/>
            <a:endParaRPr lang="fr-CA" sz="1200" dirty="0" smtClean="0"/>
          </a:p>
          <a:p>
            <a:pPr algn="just"/>
            <a:endParaRPr lang="fr-CA" sz="1200" dirty="0"/>
          </a:p>
          <a:p>
            <a:pPr algn="just"/>
            <a:r>
              <a:rPr lang="fr-CA" sz="1200" dirty="0"/>
              <a:t>Quelles sont vos volontés en lien </a:t>
            </a:r>
            <a:r>
              <a:rPr lang="fr-CA" sz="1200" dirty="0"/>
              <a:t>avec la réanimation cardiorespiratoire </a:t>
            </a:r>
            <a:r>
              <a:rPr lang="fr-CA" sz="1200" dirty="0" smtClean="0"/>
              <a:t>et </a:t>
            </a:r>
            <a:r>
              <a:rPr lang="fr-CA" sz="1200" dirty="0"/>
              <a:t>la ventilation mécanique invasive?</a:t>
            </a:r>
            <a:endParaRPr lang="fr-FR" sz="1200" dirty="0"/>
          </a:p>
        </p:txBody>
      </p:sp>
      <p:sp>
        <p:nvSpPr>
          <p:cNvPr id="7" name="Text Placeholder 6"/>
          <p:cNvSpPr>
            <a:spLocks noGrp="1"/>
          </p:cNvSpPr>
          <p:nvPr>
            <p:ph type="body" sz="quarter" idx="10"/>
          </p:nvPr>
        </p:nvSpPr>
        <p:spPr>
          <a:xfrm>
            <a:off x="4817402" y="274638"/>
            <a:ext cx="4015378" cy="794836"/>
          </a:xfrm>
        </p:spPr>
        <p:txBody>
          <a:bodyPr>
            <a:noAutofit/>
          </a:bodyPr>
          <a:lstStyle/>
          <a:p>
            <a:pPr>
              <a:lnSpc>
                <a:spcPct val="100000"/>
              </a:lnSpc>
            </a:pPr>
            <a:r>
              <a:rPr lang="en-US" dirty="0"/>
              <a:t>Vos volontés et niveau d’autonomie</a:t>
            </a:r>
          </a:p>
          <a:p>
            <a:pPr>
              <a:lnSpc>
                <a:spcPct val="100000"/>
              </a:lnSpc>
            </a:pPr>
            <a:r>
              <a:rPr lang="en-US" dirty="0"/>
              <a:t>actuelle et anticipée</a:t>
            </a:r>
          </a:p>
        </p:txBody>
      </p:sp>
      <p:sp>
        <p:nvSpPr>
          <p:cNvPr id="8" name="Text Placeholder 7"/>
          <p:cNvSpPr>
            <a:spLocks noGrp="1"/>
          </p:cNvSpPr>
          <p:nvPr>
            <p:ph type="body" sz="quarter" idx="11"/>
          </p:nvPr>
        </p:nvSpPr>
        <p:spPr/>
        <p:txBody>
          <a:bodyPr/>
          <a:lstStyle/>
          <a:p>
            <a:r>
              <a:rPr lang="en-US" dirty="0" smtClean="0"/>
              <a:t>10</a:t>
            </a:r>
            <a:endParaRPr lang="en-US" dirty="0"/>
          </a:p>
        </p:txBody>
      </p:sp>
      <p:sp>
        <p:nvSpPr>
          <p:cNvPr id="9" name="Text Placeholder 8"/>
          <p:cNvSpPr>
            <a:spLocks noGrp="1"/>
          </p:cNvSpPr>
          <p:nvPr>
            <p:ph type="body" sz="quarter" idx="12"/>
          </p:nvPr>
        </p:nvSpPr>
        <p:spPr/>
        <p:txBody>
          <a:bodyPr/>
          <a:lstStyle/>
          <a:p>
            <a:r>
              <a:rPr lang="en-US" dirty="0"/>
              <a:t>3</a:t>
            </a:r>
          </a:p>
        </p:txBody>
      </p:sp>
      <p:pic>
        <p:nvPicPr>
          <p:cNvPr id="11" name="Picture 10" descr=" Im logo coeur min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70" y="2010228"/>
            <a:ext cx="399288" cy="396240"/>
          </a:xfrm>
          <a:prstGeom prst="rect">
            <a:avLst/>
          </a:prstGeom>
        </p:spPr>
      </p:pic>
      <p:pic>
        <p:nvPicPr>
          <p:cNvPr id="12" name="Picture 11" descr=" Im logo lung mi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70" y="3411950"/>
            <a:ext cx="399288" cy="396240"/>
          </a:xfrm>
          <a:prstGeom prst="rect">
            <a:avLst/>
          </a:prstGeom>
        </p:spPr>
      </p:pic>
      <p:grpSp>
        <p:nvGrpSpPr>
          <p:cNvPr id="24" name="Group 23"/>
          <p:cNvGrpSpPr/>
          <p:nvPr/>
        </p:nvGrpSpPr>
        <p:grpSpPr>
          <a:xfrm>
            <a:off x="1653809" y="2905010"/>
            <a:ext cx="2056328" cy="108000"/>
            <a:chOff x="1665939" y="2921001"/>
            <a:chExt cx="2056328" cy="108000"/>
          </a:xfrm>
        </p:grpSpPr>
        <p:sp>
          <p:nvSpPr>
            <p:cNvPr id="3" name="Rounded Rectangle 2"/>
            <p:cNvSpPr>
              <a:spLocks noChangeAspect="1"/>
            </p:cNvSpPr>
            <p:nvPr/>
          </p:nvSpPr>
          <p:spPr>
            <a:xfrm>
              <a:off x="1665939" y="29210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p:cNvSpPr>
              <a:spLocks noChangeAspect="1"/>
            </p:cNvSpPr>
            <p:nvPr/>
          </p:nvSpPr>
          <p:spPr>
            <a:xfrm>
              <a:off x="2557927" y="29210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a:spLocks noChangeAspect="1"/>
            </p:cNvSpPr>
            <p:nvPr/>
          </p:nvSpPr>
          <p:spPr>
            <a:xfrm>
              <a:off x="3614267" y="29210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1529763" y="4375963"/>
            <a:ext cx="2056328" cy="108000"/>
            <a:chOff x="1818339" y="3073401"/>
            <a:chExt cx="2056328" cy="108000"/>
          </a:xfrm>
        </p:grpSpPr>
        <p:sp>
          <p:nvSpPr>
            <p:cNvPr id="20" name="Rounded Rectangle 19"/>
            <p:cNvSpPr>
              <a:spLocks noChangeAspect="1"/>
            </p:cNvSpPr>
            <p:nvPr/>
          </p:nvSpPr>
          <p:spPr>
            <a:xfrm>
              <a:off x="1818339" y="30734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a:spLocks noChangeAspect="1"/>
            </p:cNvSpPr>
            <p:nvPr/>
          </p:nvSpPr>
          <p:spPr>
            <a:xfrm>
              <a:off x="2710327" y="30734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a:spLocks noChangeAspect="1"/>
            </p:cNvSpPr>
            <p:nvPr/>
          </p:nvSpPr>
          <p:spPr>
            <a:xfrm>
              <a:off x="3766667" y="30734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p:cNvSpPr/>
          <p:nvPr/>
        </p:nvSpPr>
        <p:spPr>
          <a:xfrm>
            <a:off x="5036405" y="2567732"/>
            <a:ext cx="3486481" cy="890555"/>
          </a:xfrm>
          <a:prstGeom prst="rect">
            <a:avLst/>
          </a:prstGeom>
          <a:noFill/>
          <a:ln w="6350" cmpd="sng">
            <a:solidFill>
              <a:srgbClr val="2929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5036404" y="4848081"/>
            <a:ext cx="3486481" cy="890555"/>
          </a:xfrm>
          <a:prstGeom prst="rect">
            <a:avLst/>
          </a:prstGeom>
          <a:noFill/>
          <a:ln w="6350" cmpd="sng">
            <a:solidFill>
              <a:srgbClr val="2929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696452" y="5293359"/>
            <a:ext cx="0" cy="57484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88065" y="5130249"/>
            <a:ext cx="294324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696453" y="5868201"/>
            <a:ext cx="343486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131313" y="5130249"/>
            <a:ext cx="0" cy="73795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35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35274"/>
            <a:ext cx="3674113" cy="855579"/>
          </a:xfrm>
        </p:spPr>
        <p:txBody>
          <a:bodyPr>
            <a:noAutofit/>
          </a:bodyPr>
          <a:lstStyle/>
          <a:p>
            <a:pPr algn="just"/>
            <a:r>
              <a:rPr lang="fr-CA" sz="1200" dirty="0"/>
              <a:t>Avant cette hospitalisation</a:t>
            </a:r>
            <a:r>
              <a:rPr lang="fr-CA" sz="1200" dirty="0" smtClean="0"/>
              <a:t>, faisiez</a:t>
            </a:r>
            <a:r>
              <a:rPr lang="fr-CA" sz="1200" dirty="0"/>
              <a:t>-vous vos activités de la vie quotidienne </a:t>
            </a:r>
            <a:r>
              <a:rPr lang="fr-CA" sz="1200" dirty="0" smtClean="0"/>
              <a:t>: </a:t>
            </a:r>
            <a:r>
              <a:rPr lang="fr-CA" sz="1200" i="1" dirty="0" smtClean="0"/>
              <a:t>(</a:t>
            </a:r>
            <a:r>
              <a:rPr lang="fr-CA" sz="1200" i="1" dirty="0"/>
              <a:t>Cochez la ou les réponses qui </a:t>
            </a:r>
            <a:r>
              <a:rPr lang="fr-CA" sz="1200" i="1" dirty="0" smtClean="0"/>
              <a:t>s’appliquent)</a:t>
            </a:r>
          </a:p>
        </p:txBody>
      </p:sp>
      <p:sp>
        <p:nvSpPr>
          <p:cNvPr id="6" name="Content Placeholder 5"/>
          <p:cNvSpPr>
            <a:spLocks noGrp="1"/>
          </p:cNvSpPr>
          <p:nvPr>
            <p:ph sz="half" idx="2"/>
          </p:nvPr>
        </p:nvSpPr>
        <p:spPr>
          <a:xfrm>
            <a:off x="4738026" y="1069474"/>
            <a:ext cx="3864905" cy="1454651"/>
          </a:xfrm>
        </p:spPr>
        <p:txBody>
          <a:bodyPr>
            <a:normAutofit/>
          </a:bodyPr>
          <a:lstStyle/>
          <a:p>
            <a:pPr algn="just"/>
            <a:r>
              <a:rPr lang="fr-CA" sz="1200" dirty="0"/>
              <a:t>Si votre état nécessite la ventilation mécanique invasive, vous pourriez mourir que vous acceptiez ou non cette intervention. Si vous acceptez la ventilation mécanique invasive, les chances de survie sont plus grandes, mais les risques d’effets secondaires sont aussi plus élevés</a:t>
            </a:r>
            <a:r>
              <a:rPr lang="fr-CA" sz="1200" dirty="0" smtClean="0"/>
              <a:t>.</a:t>
            </a:r>
          </a:p>
        </p:txBody>
      </p:sp>
      <p:sp>
        <p:nvSpPr>
          <p:cNvPr id="8" name="Text Placeholder 7"/>
          <p:cNvSpPr>
            <a:spLocks noGrp="1"/>
          </p:cNvSpPr>
          <p:nvPr>
            <p:ph type="body" sz="quarter" idx="11"/>
          </p:nvPr>
        </p:nvSpPr>
        <p:spPr/>
        <p:txBody>
          <a:bodyPr/>
          <a:lstStyle/>
          <a:p>
            <a:r>
              <a:rPr lang="en-US" dirty="0"/>
              <a:t>4</a:t>
            </a:r>
          </a:p>
        </p:txBody>
      </p:sp>
      <p:sp>
        <p:nvSpPr>
          <p:cNvPr id="9" name="Text Placeholder 8"/>
          <p:cNvSpPr>
            <a:spLocks noGrp="1"/>
          </p:cNvSpPr>
          <p:nvPr>
            <p:ph type="body" sz="quarter" idx="12"/>
          </p:nvPr>
        </p:nvSpPr>
        <p:spPr/>
        <p:txBody>
          <a:bodyPr/>
          <a:lstStyle/>
          <a:p>
            <a:r>
              <a:rPr lang="en-US" dirty="0" smtClean="0"/>
              <a:t>9</a:t>
            </a:r>
            <a:endParaRPr lang="en-US" dirty="0"/>
          </a:p>
        </p:txBody>
      </p:sp>
      <p:sp>
        <p:nvSpPr>
          <p:cNvPr id="30" name="Text Placeholder 6"/>
          <p:cNvSpPr txBox="1">
            <a:spLocks/>
          </p:cNvSpPr>
          <p:nvPr/>
        </p:nvSpPr>
        <p:spPr>
          <a:xfrm>
            <a:off x="4738026" y="274640"/>
            <a:ext cx="4278973" cy="661985"/>
          </a:xfrm>
          <a:prstGeom prst="rect">
            <a:avLst/>
          </a:prstGeom>
        </p:spPr>
        <p:txBody>
          <a:bodyPr vert="horz"/>
          <a:lstStyle>
            <a:lvl1pPr marL="0" marR="0" indent="0" algn="l" defTabSz="457200" rtl="0" eaLnBrk="1" fontAlgn="auto" latinLnBrk="0" hangingPunct="1">
              <a:lnSpc>
                <a:spcPct val="120000"/>
              </a:lnSpc>
              <a:spcBef>
                <a:spcPts val="0"/>
              </a:spcBef>
              <a:spcAft>
                <a:spcPts val="0"/>
              </a:spcAft>
              <a:buClrTx/>
              <a:buSzTx/>
              <a:buFont typeface="Arial"/>
              <a:buNone/>
              <a:tabLst/>
              <a:defRPr sz="1700" kern="1200">
                <a:solidFill>
                  <a:srgbClr val="D67227"/>
                </a:solidFill>
                <a:latin typeface="+mj-lt"/>
                <a:ea typeface="+mn-ea"/>
                <a:cs typeface="Century Gothic (Heading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dirty="0" smtClean="0"/>
              <a:t>Quels sont les bénéfices et les risques</a:t>
            </a:r>
          </a:p>
          <a:p>
            <a:pPr>
              <a:lnSpc>
                <a:spcPct val="100000"/>
              </a:lnSpc>
            </a:pPr>
            <a:r>
              <a:rPr lang="en-US" dirty="0" smtClean="0"/>
              <a:t>de la ventilation mécanique invasive ?</a:t>
            </a:r>
            <a:endParaRPr lang="en-US" dirty="0"/>
          </a:p>
        </p:txBody>
      </p:sp>
      <p:sp>
        <p:nvSpPr>
          <p:cNvPr id="13" name="Rectangle 12"/>
          <p:cNvSpPr/>
          <p:nvPr/>
        </p:nvSpPr>
        <p:spPr>
          <a:xfrm>
            <a:off x="4738026" y="4751816"/>
            <a:ext cx="3864905" cy="1415772"/>
          </a:xfrm>
          <a:prstGeom prst="rect">
            <a:avLst/>
          </a:prstGeom>
        </p:spPr>
        <p:txBody>
          <a:bodyPr wrap="square">
            <a:spAutoFit/>
          </a:bodyPr>
          <a:lstStyle/>
          <a:p>
            <a:pPr algn="just">
              <a:lnSpc>
                <a:spcPct val="120000"/>
              </a:lnSpc>
            </a:pPr>
            <a:r>
              <a:rPr lang="fr-CA" sz="1200" dirty="0">
                <a:latin typeface="Avenir Book"/>
                <a:cs typeface="Avenir Book"/>
              </a:rPr>
              <a:t>Si vous refusez la ventilation mécanique invasive, d’autres thérapies moins efficaces pourraient vous être offertes</a:t>
            </a:r>
            <a:r>
              <a:rPr lang="fr-CA" sz="1200" dirty="0" smtClean="0">
                <a:latin typeface="Avenir Book"/>
                <a:cs typeface="Avenir Book"/>
              </a:rPr>
              <a:t>.</a:t>
            </a:r>
            <a:endParaRPr lang="fr-FR" sz="1200" dirty="0">
              <a:latin typeface="Avenir Book"/>
              <a:cs typeface="Avenir Book"/>
            </a:endParaRPr>
          </a:p>
          <a:p>
            <a:pPr algn="just">
              <a:lnSpc>
                <a:spcPct val="120000"/>
              </a:lnSpc>
            </a:pPr>
            <a:r>
              <a:rPr lang="fr-CA" sz="1200" dirty="0">
                <a:latin typeface="Avenir Book"/>
                <a:cs typeface="Avenir Book"/>
              </a:rPr>
              <a:t>En cas d’échecs de la ventilation mécanique invasive ou des autres thérapies moins efficaces, des soins palliatifs vous seront offerts.</a:t>
            </a:r>
          </a:p>
        </p:txBody>
      </p:sp>
      <p:sp>
        <p:nvSpPr>
          <p:cNvPr id="14" name="TextBox 13"/>
          <p:cNvSpPr txBox="1"/>
          <p:nvPr/>
        </p:nvSpPr>
        <p:spPr>
          <a:xfrm>
            <a:off x="4262145" y="2609276"/>
            <a:ext cx="4708071" cy="2166747"/>
          </a:xfrm>
          <a:prstGeom prst="rect">
            <a:avLst/>
          </a:prstGeom>
          <a:noFill/>
        </p:spPr>
        <p:txBody>
          <a:bodyPr wrap="square" numCol="2" spcCol="468000" rtlCol="0">
            <a:spAutoFit/>
          </a:bodyPr>
          <a:lstStyle/>
          <a:p>
            <a:pPr algn="r"/>
            <a:r>
              <a:rPr lang="en-US" sz="1200" b="1" noProof="1" smtClean="0">
                <a:latin typeface="Avenir Heavy"/>
                <a:cs typeface="Avenir Heavy"/>
              </a:rPr>
              <a:t>RISQUES</a:t>
            </a:r>
          </a:p>
          <a:p>
            <a:pPr algn="r"/>
            <a:endParaRPr lang="en-US" sz="1200" noProof="1" smtClean="0">
              <a:latin typeface="Avenir Book"/>
              <a:cs typeface="Avenir Book"/>
            </a:endParaRPr>
          </a:p>
          <a:p>
            <a:pPr algn="r"/>
            <a:r>
              <a:rPr lang="en-US" sz="1200" noProof="1" smtClean="0">
                <a:latin typeface="Avenir Book"/>
                <a:cs typeface="Avenir Book"/>
              </a:rPr>
              <a:t>Complications</a:t>
            </a:r>
            <a:r>
              <a:rPr lang="fr-CA" sz="1200" noProof="1" smtClean="0">
                <a:latin typeface="Avenir Book"/>
                <a:cs typeface="Avenir Book"/>
              </a:rPr>
              <a:t>   </a:t>
            </a:r>
            <a:r>
              <a:rPr lang="bg-BG" sz="1200" noProof="1" smtClean="0">
                <a:latin typeface="Wingdings"/>
                <a:ea typeface="Wingdings"/>
                <a:cs typeface="Wingdings"/>
                <a:sym typeface="Wingdings"/>
              </a:rPr>
              <a:t></a:t>
            </a:r>
            <a:r>
              <a:rPr lang="en-US" sz="1200" noProof="1" smtClean="0">
                <a:latin typeface="Avenir Book"/>
                <a:cs typeface="Avenir Book"/>
                <a:sym typeface="Wingdings"/>
              </a:rPr>
              <a:t/>
            </a:r>
            <a:br>
              <a:rPr lang="en-US" sz="1200" noProof="1" smtClean="0">
                <a:latin typeface="Avenir Book"/>
                <a:cs typeface="Avenir Book"/>
                <a:sym typeface="Wingdings"/>
              </a:rPr>
            </a:br>
            <a:r>
              <a:rPr lang="en-US" sz="1200" noProof="1" smtClean="0">
                <a:latin typeface="Avenir Book"/>
                <a:cs typeface="Avenir Book"/>
              </a:rPr>
              <a:t>(ex : pneumonie)</a:t>
            </a:r>
            <a:r>
              <a:rPr lang="en-US" sz="1200" noProof="1" smtClean="0">
                <a:solidFill>
                  <a:schemeClr val="bg1"/>
                </a:solidFill>
                <a:latin typeface="Avenir Book"/>
                <a:cs typeface="Avenir Book"/>
              </a:rPr>
              <a:t>oo</a:t>
            </a:r>
          </a:p>
          <a:p>
            <a:pPr algn="r">
              <a:spcBef>
                <a:spcPts val="600"/>
              </a:spcBef>
            </a:pPr>
            <a:r>
              <a:rPr lang="en-US" sz="1200" noProof="1" smtClean="0">
                <a:latin typeface="Avenir Book"/>
                <a:cs typeface="Avenir Book"/>
              </a:rPr>
              <a:t>Réduction  </a:t>
            </a:r>
            <a:r>
              <a:rPr lang="fr-CA" sz="1200" noProof="1" smtClean="0">
                <a:latin typeface="Avenir Book"/>
                <a:cs typeface="Avenir Book"/>
              </a:rPr>
              <a:t> </a:t>
            </a:r>
            <a:r>
              <a:rPr lang="bg-BG" sz="1200" noProof="1" smtClean="0">
                <a:latin typeface="Wingdings"/>
                <a:ea typeface="Wingdings"/>
                <a:cs typeface="Wingdings"/>
                <a:sym typeface="Wingdings"/>
              </a:rPr>
              <a:t></a:t>
            </a:r>
            <a:r>
              <a:rPr lang="en-US" sz="1200" noProof="1" smtClean="0">
                <a:latin typeface="Avenir Book"/>
                <a:cs typeface="Avenir Book"/>
                <a:sym typeface="Wingdings"/>
              </a:rPr>
              <a:t/>
            </a:r>
            <a:br>
              <a:rPr lang="en-US" sz="1200" noProof="1" smtClean="0">
                <a:latin typeface="Avenir Book"/>
                <a:cs typeface="Avenir Book"/>
                <a:sym typeface="Wingdings"/>
              </a:rPr>
            </a:br>
            <a:r>
              <a:rPr lang="en-US" sz="1200" noProof="1" smtClean="0">
                <a:latin typeface="Avenir Book"/>
                <a:cs typeface="Avenir Book"/>
              </a:rPr>
              <a:t>de la force musculaire</a:t>
            </a:r>
            <a:r>
              <a:rPr lang="en-US" sz="1200" noProof="1" smtClean="0">
                <a:solidFill>
                  <a:schemeClr val="bg1"/>
                </a:solidFill>
                <a:latin typeface="Avenir Book"/>
                <a:cs typeface="Avenir Book"/>
              </a:rPr>
              <a:t>oo</a:t>
            </a:r>
            <a:r>
              <a:rPr lang="en-US" sz="1200" noProof="1" smtClean="0">
                <a:latin typeface="Avenir Book"/>
                <a:cs typeface="Avenir Book"/>
              </a:rPr>
              <a:t/>
            </a:r>
            <a:br>
              <a:rPr lang="en-US" sz="1200" noProof="1" smtClean="0">
                <a:latin typeface="Avenir Book"/>
                <a:cs typeface="Avenir Book"/>
              </a:rPr>
            </a:br>
            <a:r>
              <a:rPr lang="en-US" sz="1200" noProof="1" smtClean="0">
                <a:latin typeface="Avenir Book"/>
                <a:cs typeface="Avenir Book"/>
              </a:rPr>
              <a:t>(perte d’autonomie)</a:t>
            </a:r>
            <a:r>
              <a:rPr lang="en-US" sz="1200" noProof="1" smtClean="0">
                <a:solidFill>
                  <a:schemeClr val="bg1"/>
                </a:solidFill>
                <a:latin typeface="Avenir Book"/>
                <a:cs typeface="Avenir Book"/>
              </a:rPr>
              <a:t>oo</a:t>
            </a:r>
            <a:endParaRPr lang="en-US" sz="1200" noProof="1" smtClean="0">
              <a:latin typeface="Avenir Book"/>
              <a:cs typeface="Avenir Book"/>
            </a:endParaRPr>
          </a:p>
          <a:p>
            <a:pPr algn="r">
              <a:spcBef>
                <a:spcPts val="600"/>
              </a:spcBef>
            </a:pPr>
            <a:r>
              <a:rPr lang="en-US" sz="1200" noProof="1" smtClean="0">
                <a:latin typeface="Avenir Book"/>
                <a:cs typeface="Avenir Book"/>
              </a:rPr>
              <a:t>Souffrances morales </a:t>
            </a:r>
            <a:r>
              <a:rPr lang="fr-CA" sz="1200" noProof="1" smtClean="0">
                <a:latin typeface="Avenir Book"/>
                <a:cs typeface="Avenir Book"/>
              </a:rPr>
              <a:t> </a:t>
            </a:r>
            <a:r>
              <a:rPr lang="bg-BG" sz="1200" noProof="1" smtClean="0">
                <a:latin typeface="Wingdings"/>
                <a:ea typeface="Wingdings"/>
                <a:cs typeface="Wingdings"/>
                <a:sym typeface="Wingdings"/>
              </a:rPr>
              <a:t></a:t>
            </a:r>
            <a:r>
              <a:rPr lang="en-US" sz="1200" noProof="1" smtClean="0">
                <a:latin typeface="Avenir Book"/>
                <a:cs typeface="Avenir Book"/>
                <a:sym typeface="Wingdings"/>
              </a:rPr>
              <a:t/>
            </a:r>
            <a:br>
              <a:rPr lang="en-US" sz="1200" noProof="1" smtClean="0">
                <a:latin typeface="Avenir Book"/>
                <a:cs typeface="Avenir Book"/>
                <a:sym typeface="Wingdings"/>
              </a:rPr>
            </a:br>
            <a:r>
              <a:rPr lang="en-US" sz="1200" noProof="1" smtClean="0">
                <a:latin typeface="Avenir Book"/>
                <a:cs typeface="Avenir Book"/>
              </a:rPr>
              <a:t>et physiques</a:t>
            </a:r>
            <a:r>
              <a:rPr lang="en-US" sz="1200" noProof="1" smtClean="0">
                <a:solidFill>
                  <a:schemeClr val="bg1"/>
                </a:solidFill>
                <a:latin typeface="Avenir Book"/>
                <a:cs typeface="Avenir Book"/>
              </a:rPr>
              <a:t>oo</a:t>
            </a:r>
            <a:endParaRPr lang="en-US" sz="1200" b="1" noProof="1" smtClean="0">
              <a:solidFill>
                <a:schemeClr val="bg1"/>
              </a:solidFill>
              <a:latin typeface="Avenir Book"/>
              <a:cs typeface="Avenir Book"/>
            </a:endParaRPr>
          </a:p>
          <a:p>
            <a:endParaRPr lang="en-US" sz="1200" b="1" noProof="1" smtClean="0">
              <a:latin typeface="Avenir Heavy"/>
              <a:cs typeface="Avenir Heavy"/>
            </a:endParaRPr>
          </a:p>
          <a:p>
            <a:r>
              <a:rPr lang="en-US" sz="1200" b="1" noProof="1" smtClean="0">
                <a:latin typeface="Avenir Heavy"/>
                <a:cs typeface="Avenir Heavy"/>
              </a:rPr>
              <a:t>BÉNÉFICES</a:t>
            </a:r>
            <a:r>
              <a:rPr lang="en-US" sz="1200" noProof="1" smtClean="0">
                <a:latin typeface="Avenir Book"/>
                <a:cs typeface="Avenir Book"/>
              </a:rPr>
              <a:t/>
            </a:r>
            <a:br>
              <a:rPr lang="en-US" sz="1200" noProof="1" smtClean="0">
                <a:latin typeface="Avenir Book"/>
                <a:cs typeface="Avenir Book"/>
              </a:rPr>
            </a:br>
            <a:endParaRPr lang="en-US" sz="1200" noProof="1" smtClean="0">
              <a:latin typeface="Avenir Book"/>
              <a:ea typeface="Wingdings"/>
              <a:cs typeface="Avenir Book"/>
              <a:sym typeface="Wingdings"/>
            </a:endParaRPr>
          </a:p>
          <a:p>
            <a:r>
              <a:rPr lang="en-US" sz="1200" b="1" noProof="1" smtClean="0">
                <a:latin typeface="Wingdings"/>
                <a:ea typeface="Wingdings"/>
                <a:cs typeface="Wingdings"/>
                <a:sym typeface="Wingdings"/>
              </a:rPr>
              <a:t> </a:t>
            </a:r>
            <a:r>
              <a:rPr lang="en-US" sz="1200" noProof="1" smtClean="0">
                <a:latin typeface="Avenir Book"/>
                <a:cs typeface="Avenir Book"/>
              </a:rPr>
              <a:t>Peut prévenir</a:t>
            </a:r>
            <a:br>
              <a:rPr lang="en-US" sz="1200" noProof="1" smtClean="0">
                <a:latin typeface="Avenir Book"/>
                <a:cs typeface="Avenir Book"/>
              </a:rPr>
            </a:br>
            <a:r>
              <a:rPr lang="en-US" sz="1200" noProof="1" smtClean="0">
                <a:latin typeface="Avenir Book"/>
                <a:cs typeface="Avenir Book"/>
              </a:rPr>
              <a:t>     une mort immédiate</a:t>
            </a:r>
          </a:p>
          <a:p>
            <a:pPr>
              <a:spcBef>
                <a:spcPts val="600"/>
              </a:spcBef>
            </a:pPr>
            <a:r>
              <a:rPr lang="en-US" sz="1200" b="1" noProof="1" smtClean="0">
                <a:latin typeface="Wingdings"/>
                <a:ea typeface="Wingdings"/>
                <a:cs typeface="Wingdings"/>
                <a:sym typeface="Wingdings"/>
              </a:rPr>
              <a:t></a:t>
            </a:r>
            <a:r>
              <a:rPr lang="en-US" sz="1200" noProof="1" smtClean="0">
                <a:latin typeface="Avenir Book"/>
                <a:ea typeface="Wingdings"/>
                <a:cs typeface="Avenir Book"/>
                <a:sym typeface="Wingdings"/>
              </a:rPr>
              <a:t>   </a:t>
            </a:r>
            <a:r>
              <a:rPr lang="en-US" sz="1200" noProof="1" smtClean="0">
                <a:latin typeface="Avenir Book"/>
                <a:cs typeface="Avenir Book"/>
              </a:rPr>
              <a:t>Pouvoir peut-être</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retrouver votre niveau</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d’autonomie actuel</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et quitter l’hôpital</a:t>
            </a:r>
          </a:p>
        </p:txBody>
      </p:sp>
      <p:graphicFrame>
        <p:nvGraphicFramePr>
          <p:cNvPr id="17" name="Table 16"/>
          <p:cNvGraphicFramePr>
            <a:graphicFrameLocks noGrp="1"/>
          </p:cNvGraphicFramePr>
          <p:nvPr>
            <p:extLst>
              <p:ext uri="{D42A27DB-BD31-4B8C-83A1-F6EECF244321}">
                <p14:modId xmlns:p14="http://schemas.microsoft.com/office/powerpoint/2010/main" val="1382381157"/>
              </p:ext>
            </p:extLst>
          </p:nvPr>
        </p:nvGraphicFramePr>
        <p:xfrm>
          <a:off x="575135" y="1343540"/>
          <a:ext cx="3448760" cy="2103120"/>
        </p:xfrm>
        <a:graphic>
          <a:graphicData uri="http://schemas.openxmlformats.org/drawingml/2006/table">
            <a:tbl>
              <a:tblPr firstRow="1" bandRow="1">
                <a:tableStyleId>{9D7B26C5-4107-4FEC-AEDC-1716B250A1EF}</a:tableStyleId>
              </a:tblPr>
              <a:tblGrid>
                <a:gridCol w="2967497"/>
                <a:gridCol w="481263"/>
              </a:tblGrid>
              <a:tr h="233944">
                <a:tc>
                  <a:txBody>
                    <a:bodyPr/>
                    <a:lstStyle/>
                    <a:p>
                      <a:endParaRPr lang="en-US" dirty="0"/>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latin typeface="Zapf Dingbats"/>
                          <a:ea typeface="Zapf Dingbats"/>
                          <a:cs typeface="Zapf Dingbats"/>
                          <a:sym typeface="Zapf Dingbats"/>
                        </a:rPr>
                        <a:t>✔</a:t>
                      </a:r>
                      <a:endParaRPr lang="en-US" sz="1400"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69237">
                <a:tc>
                  <a:txBody>
                    <a:bodyPr/>
                    <a:lstStyle/>
                    <a:p>
                      <a:r>
                        <a:rPr lang="en-US" sz="1200" b="0" i="0" dirty="0" smtClean="0">
                          <a:latin typeface="Avenir Medium"/>
                          <a:cs typeface="Avenir Medium"/>
                        </a:rPr>
                        <a:t>sans aide ?</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smtClean="0">
                          <a:latin typeface="Avenir Medium"/>
                          <a:cs typeface="Avenir Medium"/>
                        </a:rPr>
                        <a:t>avec des aides techniques ?</a:t>
                      </a:r>
                      <a:br>
                        <a:rPr lang="en-US" sz="1200" b="0" i="0" dirty="0" smtClean="0">
                          <a:latin typeface="Avenir Medium"/>
                          <a:cs typeface="Avenir Medium"/>
                        </a:rPr>
                      </a:br>
                      <a:r>
                        <a:rPr lang="en-US" sz="1200" b="0" i="0" dirty="0" smtClean="0">
                          <a:latin typeface="Avenir Book"/>
                          <a:cs typeface="Avenir Book"/>
                        </a:rPr>
                        <a:t>   (ex : </a:t>
                      </a:r>
                      <a:r>
                        <a:rPr lang="en-US" sz="1200" b="0" i="0" dirty="0" err="1" smtClean="0">
                          <a:latin typeface="Avenir Book"/>
                          <a:cs typeface="Avenir Book"/>
                        </a:rPr>
                        <a:t>canne</a:t>
                      </a:r>
                      <a:r>
                        <a:rPr lang="en-US" sz="1200" b="0" i="0" dirty="0" smtClean="0">
                          <a:latin typeface="Avenir Book"/>
                          <a:cs typeface="Avenir Book"/>
                        </a:rPr>
                        <a:t>, </a:t>
                      </a:r>
                      <a:r>
                        <a:rPr lang="en-US" sz="1200" b="0" i="0" dirty="0" err="1" smtClean="0">
                          <a:latin typeface="Avenir Book"/>
                          <a:cs typeface="Avenir Book"/>
                        </a:rPr>
                        <a:t>marchette</a:t>
                      </a:r>
                      <a:r>
                        <a:rPr lang="en-US" sz="1200" b="0" i="0" dirty="0" smtClean="0">
                          <a:latin typeface="Avenir Book"/>
                          <a:cs typeface="Avenir Book"/>
                        </a:rPr>
                        <a:t>)</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smtClean="0">
                          <a:latin typeface="Avenir Medium"/>
                          <a:cs typeface="Avenir Medium"/>
                        </a:rPr>
                        <a:t>avec des </a:t>
                      </a:r>
                      <a:r>
                        <a:rPr lang="en-US" sz="1200" b="0" i="0" dirty="0" err="1" smtClean="0">
                          <a:latin typeface="Avenir Medium"/>
                          <a:cs typeface="Avenir Medium"/>
                        </a:rPr>
                        <a:t>aménagements</a:t>
                      </a:r>
                      <a:r>
                        <a:rPr lang="en-US" sz="1200" b="0" i="0" dirty="0" smtClean="0">
                          <a:latin typeface="Avenir Medium"/>
                          <a:cs typeface="Avenir Medium"/>
                        </a:rPr>
                        <a:t> ?</a:t>
                      </a:r>
                      <a:br>
                        <a:rPr lang="en-US" sz="1200" b="0" i="0" dirty="0" smtClean="0">
                          <a:latin typeface="Avenir Medium"/>
                          <a:cs typeface="Avenir Medium"/>
                        </a:rPr>
                      </a:br>
                      <a:r>
                        <a:rPr lang="en-US" sz="1200" b="0" i="0" dirty="0" smtClean="0">
                          <a:latin typeface="Avenir Book"/>
                          <a:cs typeface="Avenir Book"/>
                        </a:rPr>
                        <a:t>   (ex : </a:t>
                      </a:r>
                      <a:r>
                        <a:rPr lang="en-US" sz="1200" b="0" i="0" dirty="0" err="1" smtClean="0">
                          <a:latin typeface="Avenir Book"/>
                          <a:cs typeface="Avenir Book"/>
                        </a:rPr>
                        <a:t>rampe</a:t>
                      </a:r>
                      <a:r>
                        <a:rPr lang="en-US" sz="1200" b="0" i="0" dirty="0" smtClean="0">
                          <a:latin typeface="Avenir Book"/>
                          <a:cs typeface="Avenir Book"/>
                        </a:rPr>
                        <a:t> </a:t>
                      </a:r>
                      <a:r>
                        <a:rPr lang="en-US" sz="1200" b="0" i="0" dirty="0" err="1" smtClean="0">
                          <a:latin typeface="Avenir Book"/>
                          <a:cs typeface="Avenir Book"/>
                        </a:rPr>
                        <a:t>d’accès</a:t>
                      </a:r>
                      <a:r>
                        <a:rPr lang="en-US" sz="1200" b="0" i="0" dirty="0" smtClean="0">
                          <a:latin typeface="Avenir Book"/>
                          <a:cs typeface="Avenir Book"/>
                        </a:rPr>
                        <a:t>)</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smtClean="0">
                          <a:latin typeface="Avenir Medium"/>
                          <a:cs typeface="Avenir Medium"/>
                        </a:rPr>
                        <a:t>avec de </a:t>
                      </a:r>
                      <a:r>
                        <a:rPr lang="en-US" sz="1200" b="0" i="0" dirty="0" err="1" smtClean="0">
                          <a:latin typeface="Avenir Medium"/>
                          <a:cs typeface="Avenir Medium"/>
                        </a:rPr>
                        <a:t>l’aide</a:t>
                      </a:r>
                      <a:r>
                        <a:rPr lang="en-US" sz="1200" b="0" i="0" baseline="0" dirty="0" smtClean="0">
                          <a:latin typeface="Avenir Medium"/>
                          <a:cs typeface="Avenir Medium"/>
                        </a:rPr>
                        <a:t> </a:t>
                      </a:r>
                      <a:r>
                        <a:rPr lang="en-US" sz="1200" b="0" i="0" baseline="0" dirty="0" err="1" smtClean="0">
                          <a:latin typeface="Avenir Medium"/>
                          <a:cs typeface="Avenir Medium"/>
                        </a:rPr>
                        <a:t>humaine</a:t>
                      </a:r>
                      <a:r>
                        <a:rPr lang="en-US" sz="1200" b="0" i="0" baseline="0" dirty="0" smtClean="0">
                          <a:latin typeface="Avenir Medium"/>
                          <a:cs typeface="Avenir Medium"/>
                        </a:rPr>
                        <a:t> ?</a:t>
                      </a:r>
                      <a:br>
                        <a:rPr lang="en-US" sz="1200" b="0" i="0" baseline="0" dirty="0" smtClean="0">
                          <a:latin typeface="Avenir Medium"/>
                          <a:cs typeface="Avenir Medium"/>
                        </a:rPr>
                      </a:br>
                      <a:r>
                        <a:rPr lang="en-US" sz="1200" b="0" i="0" baseline="0" dirty="0" smtClean="0">
                          <a:latin typeface="Avenir Book"/>
                          <a:cs typeface="Avenir Book"/>
                        </a:rPr>
                        <a:t>   (ex : </a:t>
                      </a:r>
                      <a:r>
                        <a:rPr lang="en-US" sz="1200" b="0" i="0" baseline="0" dirty="0" err="1" smtClean="0">
                          <a:latin typeface="Avenir Book"/>
                          <a:cs typeface="Avenir Book"/>
                        </a:rPr>
                        <a:t>proche</a:t>
                      </a:r>
                      <a:r>
                        <a:rPr lang="en-US" sz="1200" b="0" i="0" baseline="0" dirty="0" smtClean="0">
                          <a:latin typeface="Avenir Book"/>
                          <a:cs typeface="Avenir Book"/>
                        </a:rPr>
                        <a:t> </a:t>
                      </a:r>
                      <a:r>
                        <a:rPr lang="en-US" sz="1200" b="0" i="0" baseline="0" dirty="0" err="1" smtClean="0">
                          <a:latin typeface="Avenir Book"/>
                          <a:cs typeface="Avenir Book"/>
                        </a:rPr>
                        <a:t>aidant</a:t>
                      </a:r>
                      <a:r>
                        <a:rPr lang="en-US" sz="1200" b="0" i="0" baseline="0" dirty="0" smtClean="0">
                          <a:latin typeface="Avenir Book"/>
                          <a:cs typeface="Avenir Book"/>
                        </a:rPr>
                        <a:t>, CLSC)</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31" name="Content Placeholder 4"/>
          <p:cNvSpPr txBox="1">
            <a:spLocks/>
          </p:cNvSpPr>
          <p:nvPr/>
        </p:nvSpPr>
        <p:spPr>
          <a:xfrm>
            <a:off x="457200" y="3855426"/>
            <a:ext cx="3674113" cy="855579"/>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r>
              <a:rPr lang="fr-CA" sz="1200" dirty="0"/>
              <a:t>Si vous perdez de l’autonomie suite à cette hospitalisation, accepteriez-vous de </a:t>
            </a:r>
            <a:r>
              <a:rPr lang="fr-CA" sz="1200" dirty="0" smtClean="0"/>
              <a:t>vivre : </a:t>
            </a:r>
            <a:r>
              <a:rPr lang="fr-CA" sz="1200" i="1" dirty="0" smtClean="0"/>
              <a:t>(Cochez la ou les réponses qui s’appliquent)</a:t>
            </a:r>
          </a:p>
        </p:txBody>
      </p:sp>
      <p:graphicFrame>
        <p:nvGraphicFramePr>
          <p:cNvPr id="32" name="Table 31"/>
          <p:cNvGraphicFramePr>
            <a:graphicFrameLocks noGrp="1"/>
          </p:cNvGraphicFramePr>
          <p:nvPr>
            <p:extLst>
              <p:ext uri="{D42A27DB-BD31-4B8C-83A1-F6EECF244321}">
                <p14:modId xmlns:p14="http://schemas.microsoft.com/office/powerpoint/2010/main" val="471429665"/>
              </p:ext>
            </p:extLst>
          </p:nvPr>
        </p:nvGraphicFramePr>
        <p:xfrm>
          <a:off x="575135" y="4490428"/>
          <a:ext cx="3448760" cy="1656080"/>
        </p:xfrm>
        <a:graphic>
          <a:graphicData uri="http://schemas.openxmlformats.org/drawingml/2006/table">
            <a:tbl>
              <a:tblPr firstRow="1" bandRow="1">
                <a:tableStyleId>{9D7B26C5-4107-4FEC-AEDC-1716B250A1EF}</a:tableStyleId>
              </a:tblPr>
              <a:tblGrid>
                <a:gridCol w="2967497"/>
                <a:gridCol w="481263"/>
              </a:tblGrid>
              <a:tr h="370840">
                <a:tc>
                  <a:txBody>
                    <a:bodyPr/>
                    <a:lstStyle/>
                    <a:p>
                      <a:endParaRPr lang="en-US" dirty="0"/>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latin typeface="Zapf Dingbats"/>
                          <a:ea typeface="Zapf Dingbats"/>
                          <a:cs typeface="Zapf Dingbats"/>
                          <a:sym typeface="Zapf Dingbats"/>
                        </a:rPr>
                        <a:t>✔</a:t>
                      </a:r>
                      <a:endParaRPr lang="en-US" sz="1200"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smtClean="0">
                          <a:latin typeface="Avenir Medium"/>
                          <a:cs typeface="Avenir Medium"/>
                        </a:rPr>
                        <a:t>à la </a:t>
                      </a:r>
                      <a:r>
                        <a:rPr lang="en-US" sz="1200" b="0" i="0" dirty="0" err="1" smtClean="0">
                          <a:latin typeface="Avenir Medium"/>
                          <a:cs typeface="Avenir Medium"/>
                        </a:rPr>
                        <a:t>maison</a:t>
                      </a:r>
                      <a:r>
                        <a:rPr lang="en-US" sz="1200" b="0" i="0" dirty="0" smtClean="0">
                          <a:latin typeface="Avenir Medium"/>
                          <a:cs typeface="Avenir Medium"/>
                        </a:rPr>
                        <a:t> avec de </a:t>
                      </a:r>
                      <a:r>
                        <a:rPr lang="en-US" sz="1200" b="0" i="0" dirty="0" err="1" smtClean="0">
                          <a:latin typeface="Avenir Medium"/>
                          <a:cs typeface="Avenir Medium"/>
                        </a:rPr>
                        <a:t>l’aide</a:t>
                      </a:r>
                      <a:r>
                        <a:rPr lang="en-US" sz="1200" b="0" i="0" dirty="0" smtClean="0">
                          <a:latin typeface="Avenir Medium"/>
                          <a:cs typeface="Avenir Medium"/>
                        </a:rPr>
                        <a:t> ?</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err="1" smtClean="0">
                          <a:latin typeface="Avenir Medium"/>
                          <a:cs typeface="Avenir Medium"/>
                        </a:rPr>
                        <a:t>dans</a:t>
                      </a:r>
                      <a:r>
                        <a:rPr lang="en-US" sz="1200" b="0" i="0" dirty="0" smtClean="0">
                          <a:latin typeface="Avenir Medium"/>
                          <a:cs typeface="Avenir Medium"/>
                        </a:rPr>
                        <a:t> une </a:t>
                      </a:r>
                      <a:r>
                        <a:rPr lang="en-US" sz="1200" b="0" i="0" dirty="0" err="1" smtClean="0">
                          <a:latin typeface="Avenir Medium"/>
                          <a:cs typeface="Avenir Medium"/>
                        </a:rPr>
                        <a:t>résidence</a:t>
                      </a:r>
                      <a:r>
                        <a:rPr lang="en-US" sz="1200" b="0" i="0" dirty="0" smtClean="0">
                          <a:latin typeface="Avenir Medium"/>
                          <a:cs typeface="Avenir Medium"/>
                        </a:rPr>
                        <a:t> pour </a:t>
                      </a:r>
                      <a:r>
                        <a:rPr lang="en-US" sz="1200" b="0" i="0" dirty="0" err="1" smtClean="0">
                          <a:latin typeface="Avenir Medium"/>
                          <a:cs typeface="Avenir Medium"/>
                        </a:rPr>
                        <a:t>personnes</a:t>
                      </a:r>
                      <a:r>
                        <a:rPr lang="en-US" sz="1200" b="0" i="0" dirty="0" smtClean="0">
                          <a:latin typeface="Avenir Medium"/>
                          <a:cs typeface="Avenir Medium"/>
                        </a:rPr>
                        <a:t> semi-</a:t>
                      </a:r>
                      <a:r>
                        <a:rPr lang="en-US" sz="1200" b="0" i="0" dirty="0" err="1" smtClean="0">
                          <a:latin typeface="Avenir Medium"/>
                          <a:cs typeface="Avenir Medium"/>
                        </a:rPr>
                        <a:t>autonomes</a:t>
                      </a:r>
                      <a:r>
                        <a:rPr lang="en-US" sz="1200" b="0" i="0" dirty="0" smtClean="0">
                          <a:latin typeface="Avenir Medium"/>
                          <a:cs typeface="Avenir Medium"/>
                        </a:rPr>
                        <a:t> ?</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err="1" smtClean="0">
                          <a:latin typeface="Avenir Medium"/>
                          <a:cs typeface="Avenir Medium"/>
                        </a:rPr>
                        <a:t>dans</a:t>
                      </a:r>
                      <a:r>
                        <a:rPr lang="en-US" sz="1200" b="0" i="0" dirty="0" smtClean="0">
                          <a:latin typeface="Avenir Medium"/>
                          <a:cs typeface="Avenir Medium"/>
                        </a:rPr>
                        <a:t> une </a:t>
                      </a:r>
                      <a:r>
                        <a:rPr lang="en-US" sz="1200" b="0" i="0" dirty="0" err="1" smtClean="0">
                          <a:latin typeface="Avenir Medium"/>
                          <a:cs typeface="Avenir Medium"/>
                        </a:rPr>
                        <a:t>résidence</a:t>
                      </a:r>
                      <a:r>
                        <a:rPr lang="en-US" sz="1200" b="0" i="0" dirty="0" smtClean="0">
                          <a:latin typeface="Avenir Medium"/>
                          <a:cs typeface="Avenir Medium"/>
                        </a:rPr>
                        <a:t> pour </a:t>
                      </a:r>
                      <a:r>
                        <a:rPr lang="en-US" sz="1200" b="0" i="0" dirty="0" err="1" smtClean="0">
                          <a:latin typeface="Avenir Medium"/>
                          <a:cs typeface="Avenir Medium"/>
                        </a:rPr>
                        <a:t>personnes</a:t>
                      </a:r>
                      <a:r>
                        <a:rPr lang="en-US" sz="1200" b="0" i="0" dirty="0" smtClean="0">
                          <a:latin typeface="Avenir Medium"/>
                          <a:cs typeface="Avenir Medium"/>
                        </a:rPr>
                        <a:t/>
                      </a:r>
                      <a:br>
                        <a:rPr lang="en-US" sz="1200" b="0" i="0" dirty="0" smtClean="0">
                          <a:latin typeface="Avenir Medium"/>
                          <a:cs typeface="Avenir Medium"/>
                        </a:rPr>
                      </a:br>
                      <a:r>
                        <a:rPr lang="en-US" sz="1200" b="0" i="0" dirty="0" smtClean="0">
                          <a:latin typeface="Avenir Medium"/>
                          <a:cs typeface="Avenir Medium"/>
                        </a:rPr>
                        <a:t>non-</a:t>
                      </a:r>
                      <a:r>
                        <a:rPr lang="en-US" sz="1200" b="0" i="0" dirty="0" err="1" smtClean="0">
                          <a:latin typeface="Avenir Medium"/>
                          <a:cs typeface="Avenir Medium"/>
                        </a:rPr>
                        <a:t>autonomes</a:t>
                      </a:r>
                      <a:r>
                        <a:rPr lang="en-US" sz="1200" b="0" i="0" dirty="0" smtClean="0">
                          <a:latin typeface="Avenir Medium"/>
                          <a:cs typeface="Avenir Medium"/>
                        </a:rPr>
                        <a:t> ? (ex:</a:t>
                      </a:r>
                      <a:r>
                        <a:rPr lang="en-US" sz="1200" b="0" i="0" baseline="0" dirty="0" smtClean="0">
                          <a:latin typeface="Avenir Medium"/>
                          <a:cs typeface="Avenir Medium"/>
                        </a:rPr>
                        <a:t> CHSLD)</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6563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38600" cy="794836"/>
          </a:xfrm>
        </p:spPr>
        <p:txBody>
          <a:bodyPr>
            <a:noAutofit/>
          </a:bodyPr>
          <a:lstStyle/>
          <a:p>
            <a:pPr>
              <a:lnSpc>
                <a:spcPct val="100000"/>
              </a:lnSpc>
            </a:pPr>
            <a:r>
              <a:rPr lang="en-US" dirty="0"/>
              <a:t>Intervention #2</a:t>
            </a:r>
            <a:br>
              <a:rPr lang="en-US" dirty="0"/>
            </a:br>
            <a:r>
              <a:rPr lang="en-US" dirty="0"/>
              <a:t>La ventilation mécanique invasive</a:t>
            </a:r>
          </a:p>
        </p:txBody>
      </p:sp>
      <p:sp>
        <p:nvSpPr>
          <p:cNvPr id="5" name="Content Placeholder 4"/>
          <p:cNvSpPr>
            <a:spLocks noGrp="1"/>
          </p:cNvSpPr>
          <p:nvPr>
            <p:ph sz="half" idx="1"/>
          </p:nvPr>
        </p:nvSpPr>
        <p:spPr>
          <a:xfrm>
            <a:off x="457200" y="1069474"/>
            <a:ext cx="3674113" cy="5280526"/>
          </a:xfrm>
        </p:spPr>
        <p:txBody>
          <a:bodyPr>
            <a:noAutofit/>
          </a:bodyPr>
          <a:lstStyle/>
          <a:p>
            <a:pPr algn="just"/>
            <a:r>
              <a:rPr lang="fr-CA" sz="1200" dirty="0"/>
              <a:t>La ventilation mécanique invasive est réalisée à l’aide d’une machine qui reproduit artificiellement la respiration </a:t>
            </a:r>
            <a:r>
              <a:rPr lang="fr-CA" sz="1200" dirty="0" smtClean="0"/>
              <a:t>naturelle. La </a:t>
            </a:r>
            <a:r>
              <a:rPr lang="fr-CA" sz="1200" dirty="0"/>
              <a:t>machine pousse l’oxygène vers les poumons à travers un tube respiratoire qui est installé par la bouche</a:t>
            </a:r>
            <a:r>
              <a:rPr lang="fr-CA" sz="1200" dirty="0" smtClean="0"/>
              <a:t>.</a:t>
            </a:r>
          </a:p>
          <a:p>
            <a:pPr algn="just">
              <a:lnSpc>
                <a:spcPct val="100000"/>
              </a:lnSpc>
            </a:pPr>
            <a:endParaRPr lang="fr-CA" sz="1200" b="1" dirty="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a:p>
          <a:p>
            <a:pPr algn="just"/>
            <a:r>
              <a:rPr lang="fr-CA" sz="1200" dirty="0"/>
              <a:t> </a:t>
            </a:r>
            <a:r>
              <a:rPr lang="fr-CA" sz="1200" dirty="0" smtClean="0"/>
              <a:t>    La </a:t>
            </a:r>
            <a:r>
              <a:rPr lang="fr-CA" sz="1200" dirty="0"/>
              <a:t>ventilation mécanique invasive en elle-</a:t>
            </a:r>
            <a:r>
              <a:rPr lang="fr-CA" sz="1200" dirty="0" smtClean="0"/>
              <a:t>même</a:t>
            </a:r>
            <a:br>
              <a:rPr lang="fr-CA" sz="1200" dirty="0" smtClean="0"/>
            </a:br>
            <a:r>
              <a:rPr lang="fr-CA" sz="1200" dirty="0" smtClean="0"/>
              <a:t>     ne </a:t>
            </a:r>
            <a:r>
              <a:rPr lang="fr-CA" sz="1200" dirty="0"/>
              <a:t>guérit pas le problème de santé </a:t>
            </a:r>
            <a:r>
              <a:rPr lang="fr-CA" sz="1200" dirty="0" smtClean="0"/>
              <a:t>principal.</a:t>
            </a:r>
          </a:p>
          <a:p>
            <a:pPr algn="just">
              <a:spcBef>
                <a:spcPts val="600"/>
              </a:spcBef>
            </a:pPr>
            <a:r>
              <a:rPr lang="fr-CA" sz="1200" dirty="0" smtClean="0"/>
              <a:t>Elle </a:t>
            </a:r>
            <a:r>
              <a:rPr lang="fr-CA" sz="1200" dirty="0"/>
              <a:t>permet seulement de maintenir le patient en vie pendant que l’on tente de régler ce problème de santé. Durant la ventilation mécanique invasive, des médicaments sont donnés pour réduire l’inconfort. Pendant ce temps, le patient ne peut pas parler ou manger normalement</a:t>
            </a:r>
            <a:r>
              <a:rPr lang="fr-CA" sz="1200" dirty="0" smtClean="0"/>
              <a:t>.</a:t>
            </a:r>
            <a:endParaRPr lang="fr-CA" sz="1200" b="1" dirty="0"/>
          </a:p>
        </p:txBody>
      </p:sp>
      <p:sp>
        <p:nvSpPr>
          <p:cNvPr id="8" name="Text Placeholder 7"/>
          <p:cNvSpPr>
            <a:spLocks noGrp="1"/>
          </p:cNvSpPr>
          <p:nvPr>
            <p:ph type="body" sz="quarter" idx="11"/>
          </p:nvPr>
        </p:nvSpPr>
        <p:spPr/>
        <p:txBody>
          <a:bodyPr/>
          <a:lstStyle/>
          <a:p>
            <a:r>
              <a:rPr lang="en-US" dirty="0" smtClean="0"/>
              <a:t>8</a:t>
            </a:r>
            <a:endParaRPr lang="en-US" dirty="0"/>
          </a:p>
        </p:txBody>
      </p:sp>
      <p:sp>
        <p:nvSpPr>
          <p:cNvPr id="9" name="Text Placeholder 8"/>
          <p:cNvSpPr>
            <a:spLocks noGrp="1"/>
          </p:cNvSpPr>
          <p:nvPr>
            <p:ph type="body" sz="quarter" idx="12"/>
          </p:nvPr>
        </p:nvSpPr>
        <p:spPr/>
        <p:txBody>
          <a:bodyPr/>
          <a:lstStyle/>
          <a:p>
            <a:r>
              <a:rPr lang="en-US" dirty="0"/>
              <a:t>5</a:t>
            </a:r>
          </a:p>
        </p:txBody>
      </p:sp>
      <p:pic>
        <p:nvPicPr>
          <p:cNvPr id="28" name="Image 24" descr="C:\Users\plar1244\Desktop\vap-3.jpg"/>
          <p:cNvPicPr/>
          <p:nvPr/>
        </p:nvPicPr>
        <p:blipFill>
          <a:blip r:embed="rId2">
            <a:extLst>
              <a:ext uri="{28A0092B-C50C-407E-A947-70E740481C1C}">
                <a14:useLocalDpi xmlns:a14="http://schemas.microsoft.com/office/drawing/2010/main" val="0"/>
              </a:ext>
            </a:extLst>
          </a:blip>
          <a:srcRect/>
          <a:stretch>
            <a:fillRect/>
          </a:stretch>
        </p:blipFill>
        <p:spPr bwMode="auto">
          <a:xfrm>
            <a:off x="1144905" y="2438268"/>
            <a:ext cx="2284730" cy="1572260"/>
          </a:xfrm>
          <a:prstGeom prst="rect">
            <a:avLst/>
          </a:prstGeom>
          <a:noFill/>
          <a:ln>
            <a:noFill/>
          </a:ln>
        </p:spPr>
      </p:pic>
      <p:pic>
        <p:nvPicPr>
          <p:cNvPr id="29" name="Picture 28" descr=" Im logo lung cou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426" y="2146415"/>
            <a:ext cx="1112520" cy="1115568"/>
          </a:xfrm>
          <a:prstGeom prst="rect">
            <a:avLst/>
          </a:prstGeom>
        </p:spPr>
      </p:pic>
      <p:pic>
        <p:nvPicPr>
          <p:cNvPr id="30" name="Picture 29" descr=" im atten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72" y="4301431"/>
            <a:ext cx="341376" cy="338328"/>
          </a:xfrm>
          <a:prstGeom prst="rect">
            <a:avLst/>
          </a:prstGeom>
        </p:spPr>
      </p:pic>
      <p:sp>
        <p:nvSpPr>
          <p:cNvPr id="31" name="Content Placeholder 4"/>
          <p:cNvSpPr txBox="1">
            <a:spLocks/>
          </p:cNvSpPr>
          <p:nvPr/>
        </p:nvSpPr>
        <p:spPr>
          <a:xfrm>
            <a:off x="4928818" y="735274"/>
            <a:ext cx="3780924" cy="855579"/>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fr-FR" sz="1200" dirty="0"/>
              <a:t>Qu’est-ce qui rendrait le prolongement de votre vie inacceptable </a:t>
            </a:r>
            <a:r>
              <a:rPr lang="fr-FR" sz="1200" dirty="0" smtClean="0"/>
              <a:t>?</a:t>
            </a:r>
          </a:p>
          <a:p>
            <a:r>
              <a:rPr lang="fr-FR" sz="1200" i="1" dirty="0" smtClean="0"/>
              <a:t>(</a:t>
            </a:r>
            <a:r>
              <a:rPr lang="fr-FR" sz="1200" i="1" dirty="0"/>
              <a:t>vous pouvez choisir plusieurs items)</a:t>
            </a:r>
            <a:endParaRPr lang="fr-CA" sz="1200" i="1" dirty="0" smtClean="0"/>
          </a:p>
        </p:txBody>
      </p:sp>
      <p:graphicFrame>
        <p:nvGraphicFramePr>
          <p:cNvPr id="32" name="Table 31"/>
          <p:cNvGraphicFramePr>
            <a:graphicFrameLocks noGrp="1"/>
          </p:cNvGraphicFramePr>
          <p:nvPr>
            <p:extLst>
              <p:ext uri="{D42A27DB-BD31-4B8C-83A1-F6EECF244321}">
                <p14:modId xmlns:p14="http://schemas.microsoft.com/office/powerpoint/2010/main" val="2561992051"/>
              </p:ext>
            </p:extLst>
          </p:nvPr>
        </p:nvGraphicFramePr>
        <p:xfrm>
          <a:off x="5049130" y="1286182"/>
          <a:ext cx="3448760" cy="1645920"/>
        </p:xfrm>
        <a:graphic>
          <a:graphicData uri="http://schemas.openxmlformats.org/drawingml/2006/table">
            <a:tbl>
              <a:tblPr firstRow="1" bandRow="1">
                <a:tableStyleId>{9D7B26C5-4107-4FEC-AEDC-1716B250A1EF}</a:tableStyleId>
              </a:tblPr>
              <a:tblGrid>
                <a:gridCol w="2967497"/>
                <a:gridCol w="481263"/>
              </a:tblGrid>
              <a:tr h="227368">
                <a:tc>
                  <a:txBody>
                    <a:bodyPr/>
                    <a:lstStyle/>
                    <a:p>
                      <a:endParaRPr lang="en-US" dirty="0"/>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latin typeface="Zapf Dingbats"/>
                          <a:ea typeface="Zapf Dingbats"/>
                          <a:cs typeface="Zapf Dingbats"/>
                          <a:sym typeface="Zapf Dingbats"/>
                        </a:rPr>
                        <a:t>✔</a:t>
                      </a:r>
                      <a:endParaRPr lang="en-US" sz="1400"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4211">
                <a:tc>
                  <a:txBody>
                    <a:bodyPr/>
                    <a:lstStyle/>
                    <a:p>
                      <a:r>
                        <a:rPr lang="en-US" sz="1200" b="0" i="0" dirty="0" smtClean="0">
                          <a:latin typeface="Avenir Medium"/>
                          <a:cs typeface="Avenir Medium"/>
                        </a:rPr>
                        <a:t>ne plus être capable de </a:t>
                      </a:r>
                      <a:r>
                        <a:rPr lang="en-US" sz="1200" b="0" i="0" dirty="0" err="1" smtClean="0">
                          <a:latin typeface="Avenir Medium"/>
                          <a:cs typeface="Avenir Medium"/>
                        </a:rPr>
                        <a:t>communiquer</a:t>
                      </a:r>
                      <a:r>
                        <a:rPr lang="en-US" sz="1200" b="0" i="0" dirty="0" smtClean="0">
                          <a:latin typeface="Avenir Medium"/>
                          <a:cs typeface="Avenir Medium"/>
                        </a:rPr>
                        <a:t/>
                      </a:r>
                      <a:br>
                        <a:rPr lang="en-US" sz="1200" b="0" i="0" dirty="0" smtClean="0">
                          <a:latin typeface="Avenir Medium"/>
                          <a:cs typeface="Avenir Medium"/>
                        </a:rPr>
                      </a:br>
                      <a:r>
                        <a:rPr lang="en-US" sz="1200" b="0" i="0" dirty="0" smtClean="0">
                          <a:latin typeface="Avenir Medium"/>
                          <a:cs typeface="Avenir Medium"/>
                        </a:rPr>
                        <a:t>avec les </a:t>
                      </a:r>
                      <a:r>
                        <a:rPr lang="en-US" sz="1200" b="0" i="0" dirty="0" err="1" smtClean="0">
                          <a:latin typeface="Avenir Medium"/>
                          <a:cs typeface="Avenir Medium"/>
                        </a:rPr>
                        <a:t>autres</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284211">
                <a:tc>
                  <a:txBody>
                    <a:bodyPr/>
                    <a:lstStyle/>
                    <a:p>
                      <a:r>
                        <a:rPr lang="en-US" sz="1200" b="0" i="0" dirty="0" smtClean="0">
                          <a:latin typeface="Avenir Medium"/>
                          <a:cs typeface="Avenir Medium"/>
                        </a:rPr>
                        <a:t>ne</a:t>
                      </a:r>
                      <a:r>
                        <a:rPr lang="en-US" sz="1200" b="0" i="0" baseline="0" dirty="0" smtClean="0">
                          <a:latin typeface="Avenir Medium"/>
                          <a:cs typeface="Avenir Medium"/>
                        </a:rPr>
                        <a:t> plus </a:t>
                      </a:r>
                      <a:r>
                        <a:rPr lang="en-US" sz="1200" b="0" i="0" baseline="0" dirty="0" err="1" smtClean="0">
                          <a:latin typeface="Avenir Medium"/>
                          <a:cs typeface="Avenir Medium"/>
                        </a:rPr>
                        <a:t>avoir</a:t>
                      </a:r>
                      <a:r>
                        <a:rPr lang="en-US" sz="1200" b="0" i="0" baseline="0" dirty="0" smtClean="0">
                          <a:latin typeface="Avenir Medium"/>
                          <a:cs typeface="Avenir Medium"/>
                        </a:rPr>
                        <a:t> le </a:t>
                      </a:r>
                      <a:r>
                        <a:rPr lang="en-US" sz="1200" b="0" i="0" baseline="0" dirty="0" err="1" smtClean="0">
                          <a:latin typeface="Avenir Medium"/>
                          <a:cs typeface="Avenir Medium"/>
                        </a:rPr>
                        <a:t>contrôle</a:t>
                      </a:r>
                      <a:r>
                        <a:rPr lang="en-US" sz="1200" b="0" i="0" baseline="0" dirty="0" smtClean="0">
                          <a:latin typeface="Avenir Medium"/>
                          <a:cs typeface="Avenir Medium"/>
                        </a:rPr>
                        <a:t> de mes soins </a:t>
                      </a:r>
                      <a:r>
                        <a:rPr lang="en-US" sz="1200" b="0" i="0" baseline="0" dirty="0" err="1" smtClean="0">
                          <a:latin typeface="Avenir Medium"/>
                          <a:cs typeface="Avenir Medium"/>
                        </a:rPr>
                        <a:t>personnels</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4211">
                <a:tc>
                  <a:txBody>
                    <a:bodyPr/>
                    <a:lstStyle/>
                    <a:p>
                      <a:r>
                        <a:rPr lang="en-US" sz="1200" b="0" i="0" dirty="0" smtClean="0">
                          <a:latin typeface="Avenir Medium"/>
                          <a:cs typeface="Avenir Medium"/>
                        </a:rPr>
                        <a:t>être </a:t>
                      </a:r>
                      <a:r>
                        <a:rPr lang="en-US" sz="1200" b="0" i="0" dirty="0" err="1" smtClean="0">
                          <a:latin typeface="Avenir Medium"/>
                          <a:cs typeface="Avenir Medium"/>
                        </a:rPr>
                        <a:t>alité</a:t>
                      </a:r>
                      <a:r>
                        <a:rPr lang="en-US" sz="1200" b="0" i="0" dirty="0" smtClean="0">
                          <a:latin typeface="Avenir Medium"/>
                          <a:cs typeface="Avenir Medium"/>
                        </a:rPr>
                        <a:t>, </a:t>
                      </a:r>
                      <a:r>
                        <a:rPr lang="en-US" sz="1200" b="0" i="0" dirty="0" err="1" smtClean="0">
                          <a:latin typeface="Avenir Medium"/>
                          <a:cs typeface="Avenir Medium"/>
                        </a:rPr>
                        <a:t>mais</a:t>
                      </a:r>
                      <a:r>
                        <a:rPr lang="en-US" sz="1200" b="0" i="0" dirty="0" smtClean="0">
                          <a:latin typeface="Avenir Medium"/>
                          <a:cs typeface="Avenir Medium"/>
                        </a:rPr>
                        <a:t> capable</a:t>
                      </a:r>
                      <a:r>
                        <a:rPr lang="en-US" sz="1200" b="0" i="0" baseline="0" dirty="0" smtClean="0">
                          <a:latin typeface="Avenir Medium"/>
                          <a:cs typeface="Avenir Medium"/>
                        </a:rPr>
                        <a:t> de </a:t>
                      </a:r>
                      <a:r>
                        <a:rPr lang="en-US" sz="1200" b="0" i="0" baseline="0" dirty="0" err="1" smtClean="0">
                          <a:latin typeface="Avenir Medium"/>
                          <a:cs typeface="Avenir Medium"/>
                        </a:rPr>
                        <a:t>communiquer</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bl>
          </a:graphicData>
        </a:graphic>
      </p:graphicFrame>
      <p:sp>
        <p:nvSpPr>
          <p:cNvPr id="33" name="Content Placeholder 4"/>
          <p:cNvSpPr txBox="1">
            <a:spLocks/>
          </p:cNvSpPr>
          <p:nvPr/>
        </p:nvSpPr>
        <p:spPr>
          <a:xfrm>
            <a:off x="4928818" y="3327505"/>
            <a:ext cx="3674113" cy="635002"/>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r>
              <a:rPr lang="fr-CA" sz="1200" dirty="0"/>
              <a:t>Avant la lecture de ce document, aviez-vous déjà réfléchi à </a:t>
            </a:r>
            <a:r>
              <a:rPr lang="fr-CA" sz="1200" dirty="0" smtClean="0"/>
              <a:t>:</a:t>
            </a:r>
            <a:endParaRPr lang="fr-CA" sz="1200" i="1" dirty="0" smtClean="0"/>
          </a:p>
        </p:txBody>
      </p:sp>
      <p:graphicFrame>
        <p:nvGraphicFramePr>
          <p:cNvPr id="34" name="Table 33"/>
          <p:cNvGraphicFramePr>
            <a:graphicFrameLocks noGrp="1"/>
          </p:cNvGraphicFramePr>
          <p:nvPr>
            <p:extLst>
              <p:ext uri="{D42A27DB-BD31-4B8C-83A1-F6EECF244321}">
                <p14:modId xmlns:p14="http://schemas.microsoft.com/office/powerpoint/2010/main" val="1832829872"/>
              </p:ext>
            </p:extLst>
          </p:nvPr>
        </p:nvGraphicFramePr>
        <p:xfrm>
          <a:off x="5049130" y="3684288"/>
          <a:ext cx="3553801" cy="1389044"/>
        </p:xfrm>
        <a:graphic>
          <a:graphicData uri="http://schemas.openxmlformats.org/drawingml/2006/table">
            <a:tbl>
              <a:tblPr firstRow="1" bandRow="1">
                <a:tableStyleId>{9D7B26C5-4107-4FEC-AEDC-1716B250A1EF}</a:tableStyleId>
              </a:tblPr>
              <a:tblGrid>
                <a:gridCol w="2610975"/>
                <a:gridCol w="481263"/>
                <a:gridCol w="461563"/>
              </a:tblGrid>
              <a:tr h="291764">
                <a:tc>
                  <a:txBody>
                    <a:bodyPr/>
                    <a:lstStyle/>
                    <a:p>
                      <a:endParaRPr lang="en-US" sz="1200" b="0" i="0" dirty="0">
                        <a:latin typeface="Avenir Book"/>
                        <a:cs typeface="Avenir Book"/>
                      </a:endParaRPr>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err="1" smtClean="0">
                          <a:latin typeface="Avenir Book"/>
                          <a:cs typeface="Avenir Book"/>
                        </a:rPr>
                        <a:t>oui</a:t>
                      </a:r>
                      <a:endParaRPr lang="en-US" sz="1200" b="0" i="0" dirty="0">
                        <a:latin typeface="Avenir Book"/>
                        <a:cs typeface="Avenir Book"/>
                      </a:endParaRPr>
                    </a:p>
                  </a:txBody>
                  <a:tcPr anchor="ctr" anchorCtr="1">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a:r>
                        <a:rPr lang="en-US" sz="1200" b="0" i="0" dirty="0" smtClean="0">
                          <a:latin typeface="Avenir Book"/>
                          <a:cs typeface="Avenir Book"/>
                        </a:rPr>
                        <a:t>non</a:t>
                      </a:r>
                      <a:endParaRPr lang="en-US" sz="1200" b="0" i="0" dirty="0">
                        <a:latin typeface="Avenir Book"/>
                        <a:cs typeface="Avenir Book"/>
                      </a:endParaRPr>
                    </a:p>
                  </a:txBody>
                  <a:tcPr anchor="ctr" anchorCtr="1">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smtClean="0">
                          <a:latin typeface="Avenir Book"/>
                          <a:cs typeface="Avenir Book"/>
                        </a:rPr>
                        <a:t>votre </a:t>
                      </a:r>
                      <a:r>
                        <a:rPr lang="en-US" sz="1200" b="0" i="0" dirty="0" err="1" smtClean="0">
                          <a:latin typeface="Avenir Book"/>
                          <a:cs typeface="Avenir Book"/>
                        </a:rPr>
                        <a:t>volonté</a:t>
                      </a:r>
                      <a:r>
                        <a:rPr lang="en-US" sz="1200" b="0" i="0" dirty="0" smtClean="0">
                          <a:latin typeface="Avenir Book"/>
                          <a:cs typeface="Avenir Book"/>
                        </a:rPr>
                        <a:t> de </a:t>
                      </a:r>
                      <a:r>
                        <a:rPr lang="en-US" sz="1200" b="0" i="0" dirty="0" err="1" smtClean="0">
                          <a:latin typeface="Avenir Book"/>
                          <a:cs typeface="Avenir Book"/>
                        </a:rPr>
                        <a:t>recourir</a:t>
                      </a:r>
                      <a:r>
                        <a:rPr lang="en-US" sz="1200" b="0" i="0" dirty="0" smtClean="0">
                          <a:latin typeface="Avenir Book"/>
                          <a:cs typeface="Avenir Book"/>
                        </a:rPr>
                        <a:t> à la RCR</a:t>
                      </a:r>
                      <a:r>
                        <a:rPr lang="en-US" sz="1200" b="0" i="0" baseline="0" dirty="0" smtClean="0">
                          <a:latin typeface="Avenir Book"/>
                          <a:cs typeface="Avenir Book"/>
                        </a:rPr>
                        <a:t> </a:t>
                      </a:r>
                      <a:r>
                        <a:rPr lang="en-US" sz="1200" b="0" i="0" dirty="0" smtClean="0">
                          <a:latin typeface="Avenir Book"/>
                          <a:cs typeface="Avenir Book"/>
                        </a:rPr>
                        <a:t>et/</a:t>
                      </a:r>
                      <a:r>
                        <a:rPr lang="en-US" sz="1200" b="0" i="0" dirty="0" err="1" smtClean="0">
                          <a:latin typeface="Avenir Book"/>
                          <a:cs typeface="Avenir Book"/>
                        </a:rPr>
                        <a:t>ou</a:t>
                      </a:r>
                      <a:r>
                        <a:rPr lang="en-US" sz="1200" b="0" i="0" dirty="0" smtClean="0">
                          <a:latin typeface="Avenir Book"/>
                          <a:cs typeface="Avenir Book"/>
                        </a:rPr>
                        <a:t> la ventilation </a:t>
                      </a:r>
                      <a:r>
                        <a:rPr lang="en-US" sz="1200" b="0" i="0" dirty="0" err="1" smtClean="0">
                          <a:latin typeface="Avenir Medium"/>
                          <a:cs typeface="Avenir Medium"/>
                        </a:rPr>
                        <a:t>mécanique</a:t>
                      </a:r>
                      <a:r>
                        <a:rPr lang="en-US" sz="1200" b="0" i="0" dirty="0" smtClean="0">
                          <a:latin typeface="Avenir Book"/>
                          <a:cs typeface="Avenir Book"/>
                        </a:rPr>
                        <a:t> invasive?</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err="1" smtClean="0">
                          <a:latin typeface="Avenir Book"/>
                          <a:cs typeface="Avenir Book"/>
                        </a:rPr>
                        <a:t>ce</a:t>
                      </a:r>
                      <a:r>
                        <a:rPr lang="en-US" sz="1200" b="0" i="0" dirty="0" smtClean="0">
                          <a:latin typeface="Avenir Book"/>
                          <a:cs typeface="Avenir Book"/>
                        </a:rPr>
                        <a:t> qui </a:t>
                      </a:r>
                      <a:r>
                        <a:rPr lang="en-US" sz="1200" b="0" i="0" dirty="0" err="1" smtClean="0">
                          <a:latin typeface="Avenir Book"/>
                          <a:cs typeface="Avenir Book"/>
                        </a:rPr>
                        <a:t>rendrait</a:t>
                      </a:r>
                      <a:r>
                        <a:rPr lang="en-US" sz="1200" b="0" i="0" dirty="0" smtClean="0">
                          <a:latin typeface="Avenir Book"/>
                          <a:cs typeface="Avenir Book"/>
                        </a:rPr>
                        <a:t> le </a:t>
                      </a:r>
                      <a:r>
                        <a:rPr lang="en-US" sz="1200" b="0" i="0" dirty="0" err="1" smtClean="0">
                          <a:latin typeface="Avenir Book"/>
                          <a:cs typeface="Avenir Book"/>
                        </a:rPr>
                        <a:t>prolongement</a:t>
                      </a:r>
                      <a:r>
                        <a:rPr lang="en-US" sz="1200" b="0" i="0" baseline="0" dirty="0" smtClean="0">
                          <a:latin typeface="Avenir Book"/>
                          <a:cs typeface="Avenir Book"/>
                        </a:rPr>
                        <a:t/>
                      </a:r>
                      <a:br>
                        <a:rPr lang="en-US" sz="1200" b="0" i="0" baseline="0" dirty="0" smtClean="0">
                          <a:latin typeface="Avenir Book"/>
                          <a:cs typeface="Avenir Book"/>
                        </a:rPr>
                      </a:br>
                      <a:r>
                        <a:rPr lang="en-US" sz="1200" b="0" i="0" baseline="0" dirty="0" smtClean="0">
                          <a:latin typeface="Avenir Book"/>
                          <a:cs typeface="Avenir Book"/>
                        </a:rPr>
                        <a:t>de votre vie inacceptable ?</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35" name="Content Placeholder 4"/>
          <p:cNvSpPr txBox="1">
            <a:spLocks/>
          </p:cNvSpPr>
          <p:nvPr/>
        </p:nvSpPr>
        <p:spPr>
          <a:xfrm>
            <a:off x="5028983" y="5151714"/>
            <a:ext cx="3340103" cy="503128"/>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lnSpc>
                <a:spcPct val="100000"/>
              </a:lnSpc>
            </a:pPr>
            <a:r>
              <a:rPr lang="fr-CA" sz="1200" dirty="0"/>
              <a:t>Avez-vous noté ces réflexions à quelque </a:t>
            </a:r>
            <a:r>
              <a:rPr lang="fr-CA" sz="1200" dirty="0" smtClean="0"/>
              <a:t>part?</a:t>
            </a:r>
            <a:br>
              <a:rPr lang="fr-CA" sz="1200" dirty="0" smtClean="0"/>
            </a:br>
            <a:r>
              <a:rPr lang="fr-CA" sz="1200" dirty="0" smtClean="0"/>
              <a:t>(</a:t>
            </a:r>
            <a:r>
              <a:rPr lang="fr-CA" sz="1200" dirty="0"/>
              <a:t>ex : testament biologique</a:t>
            </a:r>
            <a:r>
              <a:rPr lang="fr-CA" sz="1200" dirty="0" smtClean="0"/>
              <a:t>)</a:t>
            </a:r>
          </a:p>
        </p:txBody>
      </p:sp>
      <p:cxnSp>
        <p:nvCxnSpPr>
          <p:cNvPr id="3" name="Straight Connector 2"/>
          <p:cNvCxnSpPr/>
          <p:nvPr/>
        </p:nvCxnSpPr>
        <p:spPr>
          <a:xfrm>
            <a:off x="5227484" y="5654842"/>
            <a:ext cx="0" cy="57484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369086" y="5293032"/>
            <a:ext cx="233845"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227484" y="6229684"/>
            <a:ext cx="337544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02931" y="5293032"/>
            <a:ext cx="0" cy="93665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71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38600" cy="794836"/>
          </a:xfrm>
        </p:spPr>
        <p:txBody>
          <a:bodyPr>
            <a:noAutofit/>
          </a:bodyPr>
          <a:lstStyle/>
          <a:p>
            <a:pPr>
              <a:lnSpc>
                <a:spcPct val="100000"/>
              </a:lnSpc>
            </a:pPr>
            <a:r>
              <a:rPr lang="en-US" dirty="0"/>
              <a:t>Intervention #1</a:t>
            </a:r>
            <a:br>
              <a:rPr lang="en-US" dirty="0"/>
            </a:br>
            <a:r>
              <a:rPr lang="en-US" dirty="0" smtClean="0"/>
              <a:t>La </a:t>
            </a:r>
            <a:r>
              <a:rPr lang="en-US" dirty="0" err="1" smtClean="0"/>
              <a:t>réanimation</a:t>
            </a:r>
            <a:r>
              <a:rPr lang="en-US" dirty="0" smtClean="0"/>
              <a:t> </a:t>
            </a:r>
            <a:r>
              <a:rPr lang="en-US" dirty="0" err="1" smtClean="0"/>
              <a:t>cardiorespiratoire</a:t>
            </a:r>
            <a:endParaRPr lang="en-US" dirty="0"/>
          </a:p>
        </p:txBody>
      </p:sp>
      <p:sp>
        <p:nvSpPr>
          <p:cNvPr id="5" name="Content Placeholder 4"/>
          <p:cNvSpPr>
            <a:spLocks noGrp="1"/>
          </p:cNvSpPr>
          <p:nvPr>
            <p:ph sz="half" idx="1"/>
          </p:nvPr>
        </p:nvSpPr>
        <p:spPr>
          <a:xfrm>
            <a:off x="457200" y="1069474"/>
            <a:ext cx="3674113" cy="5280526"/>
          </a:xfrm>
        </p:spPr>
        <p:txBody>
          <a:bodyPr>
            <a:noAutofit/>
          </a:bodyPr>
          <a:lstStyle/>
          <a:p>
            <a:pPr algn="just"/>
            <a:r>
              <a:rPr lang="fr-CA" sz="1200" dirty="0"/>
              <a:t>La </a:t>
            </a:r>
            <a:r>
              <a:rPr lang="fr-CA" sz="1200" dirty="0"/>
              <a:t>r</a:t>
            </a:r>
            <a:r>
              <a:rPr lang="fr-CA" sz="1200" dirty="0" smtClean="0"/>
              <a:t>éanimation </a:t>
            </a:r>
            <a:r>
              <a:rPr lang="fr-CA" sz="1200" dirty="0" smtClean="0"/>
              <a:t>c</a:t>
            </a:r>
            <a:r>
              <a:rPr lang="fr-CA" sz="1200" dirty="0" smtClean="0"/>
              <a:t>ardiorespiratoire est </a:t>
            </a:r>
            <a:r>
              <a:rPr lang="fr-CA" sz="1200" dirty="0"/>
              <a:t>un ensemble d’interventions réalisées pour tenter de ressusciter une personne dont le cœur a cessé de battre</a:t>
            </a:r>
            <a:r>
              <a:rPr lang="fr-CA" sz="1200" dirty="0" smtClean="0"/>
              <a:t>.</a:t>
            </a:r>
            <a:endParaRPr lang="fr-CA" sz="1200" b="1" dirty="0"/>
          </a:p>
          <a:p>
            <a:pPr algn="just">
              <a:lnSpc>
                <a:spcPct val="100000"/>
              </a:lnSpc>
            </a:pPr>
            <a:endParaRPr lang="fr-CA" sz="1200" b="1" dirty="0" smtClean="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smtClean="0"/>
          </a:p>
          <a:p>
            <a:pPr>
              <a:lnSpc>
                <a:spcPct val="140000"/>
              </a:lnSpc>
            </a:pPr>
            <a:r>
              <a:rPr lang="fr-CA" sz="1200" dirty="0"/>
              <a:t>Quand la </a:t>
            </a:r>
            <a:r>
              <a:rPr lang="fr-CA" sz="1200" dirty="0" smtClean="0"/>
              <a:t>réanimation cardiorespiratoire </a:t>
            </a:r>
            <a:r>
              <a:rPr lang="fr-CA" sz="1200" dirty="0" smtClean="0"/>
              <a:t>est </a:t>
            </a:r>
            <a:r>
              <a:rPr lang="fr-CA" sz="1200" dirty="0"/>
              <a:t>pratiquée à l’hôpital : </a:t>
            </a:r>
            <a:endParaRPr lang="fr-FR" sz="1200" dirty="0"/>
          </a:p>
          <a:p>
            <a:pPr lvl="0">
              <a:lnSpc>
                <a:spcPct val="110000"/>
              </a:lnSpc>
              <a:spcBef>
                <a:spcPts val="600"/>
              </a:spcBef>
            </a:pPr>
            <a:r>
              <a:rPr lang="fr-CA" sz="1200" dirty="0" smtClean="0"/>
              <a:t>1.   La </a:t>
            </a:r>
            <a:r>
              <a:rPr lang="fr-CA" sz="1200" dirty="0"/>
              <a:t>circulation sanguine est maintenue </a:t>
            </a:r>
            <a:r>
              <a:rPr lang="fr-CA" sz="1200" dirty="0" smtClean="0"/>
              <a:t>en</a:t>
            </a:r>
            <a:br>
              <a:rPr lang="fr-CA" sz="1200" dirty="0" smtClean="0"/>
            </a:br>
            <a:r>
              <a:rPr lang="fr-CA" sz="1200" dirty="0" smtClean="0"/>
              <a:t>exerçant </a:t>
            </a:r>
            <a:r>
              <a:rPr lang="fr-CA" sz="1200" dirty="0"/>
              <a:t>un </a:t>
            </a:r>
            <a:r>
              <a:rPr lang="fr-CA" sz="1200" b="1" dirty="0">
                <a:latin typeface="Avenir Medium"/>
                <a:cs typeface="Avenir Medium"/>
              </a:rPr>
              <a:t>massage </a:t>
            </a:r>
            <a:r>
              <a:rPr lang="fr-CA" sz="1200" b="1" dirty="0" smtClean="0">
                <a:latin typeface="Avenir Medium"/>
                <a:cs typeface="Avenir Medium"/>
              </a:rPr>
              <a:t>cardiaque</a:t>
            </a:r>
            <a:r>
              <a:rPr lang="fr-CA" sz="1200" dirty="0" smtClean="0"/>
              <a:t>,</a:t>
            </a:r>
            <a:endParaRPr lang="fr-FR" sz="1200" dirty="0"/>
          </a:p>
          <a:p>
            <a:pPr lvl="0">
              <a:lnSpc>
                <a:spcPct val="110000"/>
              </a:lnSpc>
              <a:spcBef>
                <a:spcPts val="600"/>
              </a:spcBef>
            </a:pPr>
            <a:r>
              <a:rPr lang="fr-CA" sz="1200" dirty="0" smtClean="0"/>
              <a:t>2.   un </a:t>
            </a:r>
            <a:r>
              <a:rPr lang="fr-CA" sz="1200" dirty="0"/>
              <a:t>tube est inséré dans la bouche pour faciliter la respiration (</a:t>
            </a:r>
            <a:r>
              <a:rPr lang="fr-CA" sz="1200" b="1" dirty="0">
                <a:latin typeface="Avenir Medium"/>
                <a:cs typeface="Avenir Medium"/>
              </a:rPr>
              <a:t>intubation</a:t>
            </a:r>
            <a:r>
              <a:rPr lang="fr-CA" sz="1200" dirty="0"/>
              <a:t> et </a:t>
            </a:r>
            <a:r>
              <a:rPr lang="fr-CA" sz="1200" b="1" dirty="0">
                <a:latin typeface="Avenir Medium"/>
                <a:cs typeface="Avenir Medium"/>
              </a:rPr>
              <a:t>ventilation mécanique invasive</a:t>
            </a:r>
            <a:r>
              <a:rPr lang="fr-CA" sz="1200" dirty="0" smtClean="0"/>
              <a:t>),</a:t>
            </a:r>
            <a:endParaRPr lang="fr-FR" sz="1200" dirty="0"/>
          </a:p>
          <a:p>
            <a:pPr lvl="0">
              <a:lnSpc>
                <a:spcPct val="110000"/>
              </a:lnSpc>
              <a:spcBef>
                <a:spcPts val="600"/>
              </a:spcBef>
            </a:pPr>
            <a:r>
              <a:rPr lang="fr-CA" sz="1200" dirty="0" smtClean="0"/>
              <a:t>3.   des </a:t>
            </a:r>
            <a:r>
              <a:rPr lang="fr-CA" sz="1200" dirty="0"/>
              <a:t>chocs électriques (</a:t>
            </a:r>
            <a:r>
              <a:rPr lang="fr-CA" sz="1200" b="1" dirty="0">
                <a:latin typeface="Avenir Medium"/>
                <a:cs typeface="Avenir Medium"/>
              </a:rPr>
              <a:t>défibrillation</a:t>
            </a:r>
            <a:r>
              <a:rPr lang="fr-CA" sz="1200" dirty="0"/>
              <a:t>) peuvent être </a:t>
            </a:r>
            <a:r>
              <a:rPr lang="fr-CA" sz="1200" dirty="0" smtClean="0"/>
              <a:t>utilisés,</a:t>
            </a:r>
            <a:endParaRPr lang="fr-FR" sz="1200" dirty="0"/>
          </a:p>
          <a:p>
            <a:pPr>
              <a:lnSpc>
                <a:spcPct val="110000"/>
              </a:lnSpc>
              <a:spcBef>
                <a:spcPts val="600"/>
              </a:spcBef>
            </a:pPr>
            <a:r>
              <a:rPr lang="fr-CA" sz="1200" dirty="0" smtClean="0"/>
              <a:t>4.   des </a:t>
            </a:r>
            <a:r>
              <a:rPr lang="fr-CA" sz="1200" dirty="0">
                <a:latin typeface="Avenir Medium"/>
                <a:cs typeface="Avenir Medium"/>
              </a:rPr>
              <a:t>médicaments</a:t>
            </a:r>
            <a:r>
              <a:rPr lang="fr-CA" sz="1200" dirty="0"/>
              <a:t> sont </a:t>
            </a:r>
            <a:r>
              <a:rPr lang="fr-CA" sz="1200" dirty="0" smtClean="0"/>
              <a:t>administrés.</a:t>
            </a:r>
            <a:endParaRPr lang="fr-CA" sz="1200" b="1" dirty="0"/>
          </a:p>
        </p:txBody>
      </p:sp>
      <p:sp>
        <p:nvSpPr>
          <p:cNvPr id="8" name="Text Placeholder 7"/>
          <p:cNvSpPr>
            <a:spLocks noGrp="1"/>
          </p:cNvSpPr>
          <p:nvPr>
            <p:ph type="body" sz="quarter" idx="11"/>
          </p:nvPr>
        </p:nvSpPr>
        <p:spPr/>
        <p:txBody>
          <a:bodyPr/>
          <a:lstStyle/>
          <a:p>
            <a:r>
              <a:rPr lang="en-US" dirty="0"/>
              <a:t>6</a:t>
            </a:r>
          </a:p>
        </p:txBody>
      </p:sp>
      <p:sp>
        <p:nvSpPr>
          <p:cNvPr id="9" name="Text Placeholder 8"/>
          <p:cNvSpPr>
            <a:spLocks noGrp="1"/>
          </p:cNvSpPr>
          <p:nvPr>
            <p:ph type="body" sz="quarter" idx="12"/>
          </p:nvPr>
        </p:nvSpPr>
        <p:spPr/>
        <p:txBody>
          <a:bodyPr/>
          <a:lstStyle/>
          <a:p>
            <a:r>
              <a:rPr lang="en-US" dirty="0" smtClean="0"/>
              <a:t>7</a:t>
            </a:r>
            <a:endParaRPr lang="en-US" dirty="0"/>
          </a:p>
        </p:txBody>
      </p:sp>
      <p:sp>
        <p:nvSpPr>
          <p:cNvPr id="13" name="Text Placeholder 6"/>
          <p:cNvSpPr>
            <a:spLocks noGrp="1"/>
          </p:cNvSpPr>
          <p:nvPr>
            <p:ph type="body" sz="quarter" idx="10"/>
          </p:nvPr>
        </p:nvSpPr>
        <p:spPr>
          <a:xfrm>
            <a:off x="4817402" y="274638"/>
            <a:ext cx="4015378" cy="794836"/>
          </a:xfrm>
        </p:spPr>
        <p:txBody>
          <a:bodyPr>
            <a:noAutofit/>
          </a:bodyPr>
          <a:lstStyle/>
          <a:p>
            <a:pPr>
              <a:lnSpc>
                <a:spcPct val="100000"/>
              </a:lnSpc>
            </a:pPr>
            <a:r>
              <a:rPr lang="en-US" dirty="0"/>
              <a:t>Quels sont les bénéfices </a:t>
            </a:r>
            <a:r>
              <a:rPr lang="en-US" dirty="0" smtClean="0"/>
              <a:t>et</a:t>
            </a:r>
          </a:p>
          <a:p>
            <a:pPr>
              <a:lnSpc>
                <a:spcPct val="100000"/>
              </a:lnSpc>
            </a:pPr>
            <a:r>
              <a:rPr lang="en-US" dirty="0" smtClean="0"/>
              <a:t>les risques de </a:t>
            </a:r>
            <a:r>
              <a:rPr lang="en-US" dirty="0"/>
              <a:t>la </a:t>
            </a:r>
            <a:r>
              <a:rPr lang="en-US" dirty="0" err="1" smtClean="0"/>
              <a:t>réanimation</a:t>
            </a:r>
            <a:r>
              <a:rPr lang="en-US" dirty="0" smtClean="0"/>
              <a:t> </a:t>
            </a:r>
            <a:r>
              <a:rPr lang="en-US" dirty="0" err="1" smtClean="0"/>
              <a:t>cardiorespiratoire</a:t>
            </a:r>
            <a:r>
              <a:rPr lang="en-US" dirty="0" smtClean="0"/>
              <a:t> </a:t>
            </a:r>
            <a:r>
              <a:rPr lang="en-US" dirty="0"/>
              <a:t>?</a:t>
            </a:r>
          </a:p>
        </p:txBody>
      </p:sp>
      <p:pic>
        <p:nvPicPr>
          <p:cNvPr id="14" name="Image 23" descr="C:\Users\plar1244\Desktop\jp-CARDIAC-articleLarge.jpg"/>
          <p:cNvPicPr/>
          <p:nvPr/>
        </p:nvPicPr>
        <p:blipFill>
          <a:blip r:embed="rId2">
            <a:extLst>
              <a:ext uri="{28A0092B-C50C-407E-A947-70E740481C1C}">
                <a14:useLocalDpi xmlns:a14="http://schemas.microsoft.com/office/drawing/2010/main" val="0"/>
              </a:ext>
            </a:extLst>
          </a:blip>
          <a:srcRect/>
          <a:stretch>
            <a:fillRect/>
          </a:stretch>
        </p:blipFill>
        <p:spPr bwMode="auto">
          <a:xfrm>
            <a:off x="1053651" y="2095331"/>
            <a:ext cx="2418967" cy="1613048"/>
          </a:xfrm>
          <a:prstGeom prst="rect">
            <a:avLst/>
          </a:prstGeom>
          <a:noFill/>
          <a:ln>
            <a:noFill/>
          </a:ln>
        </p:spPr>
      </p:pic>
      <p:pic>
        <p:nvPicPr>
          <p:cNvPr id="15" name="Picture 14" descr=" Im logo coeur cou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968" y="1751269"/>
            <a:ext cx="1112520" cy="1078992"/>
          </a:xfrm>
          <a:prstGeom prst="rect">
            <a:avLst/>
          </a:prstGeom>
        </p:spPr>
      </p:pic>
      <p:sp>
        <p:nvSpPr>
          <p:cNvPr id="16" name="Content Placeholder 5"/>
          <p:cNvSpPr>
            <a:spLocks noGrp="1"/>
          </p:cNvSpPr>
          <p:nvPr>
            <p:ph sz="half" idx="2"/>
          </p:nvPr>
        </p:nvSpPr>
        <p:spPr>
          <a:xfrm>
            <a:off x="4858338" y="1128849"/>
            <a:ext cx="3864905" cy="1454651"/>
          </a:xfrm>
        </p:spPr>
        <p:txBody>
          <a:bodyPr>
            <a:normAutofit/>
          </a:bodyPr>
          <a:lstStyle/>
          <a:p>
            <a:r>
              <a:rPr lang="fr-CA" sz="1200" dirty="0"/>
              <a:t>Si le cœur d’une personne cesse de battre et que rien n’est fait, la personne décède sans douleur. Si la </a:t>
            </a:r>
            <a:r>
              <a:rPr lang="fr-CA" sz="1200" dirty="0" smtClean="0"/>
              <a:t>réanimation cardiorespiratoire </a:t>
            </a:r>
            <a:r>
              <a:rPr lang="fr-CA" sz="1200" dirty="0" smtClean="0"/>
              <a:t>est </a:t>
            </a:r>
            <a:r>
              <a:rPr lang="fr-CA" sz="1200" dirty="0"/>
              <a:t>pratiquée, la personne a entre 0 et 30% de chance de survivre selon sa condition </a:t>
            </a:r>
            <a:r>
              <a:rPr lang="fr-CA" sz="1200" dirty="0" smtClean="0"/>
              <a:t>médicale</a:t>
            </a:r>
            <a:r>
              <a:rPr lang="fr-CA" sz="1200" baseline="30000" dirty="0" smtClean="0"/>
              <a:t>1</a:t>
            </a:r>
            <a:r>
              <a:rPr lang="fr-CA" sz="1200" dirty="0" smtClean="0"/>
              <a:t>.</a:t>
            </a:r>
          </a:p>
          <a:p>
            <a:endParaRPr lang="fr-CA" sz="1200" dirty="0"/>
          </a:p>
          <a:p>
            <a:endParaRPr lang="fr-FR" sz="1200" dirty="0"/>
          </a:p>
        </p:txBody>
      </p:sp>
      <p:sp>
        <p:nvSpPr>
          <p:cNvPr id="17" name="Rectangle 16"/>
          <p:cNvSpPr/>
          <p:nvPr/>
        </p:nvSpPr>
        <p:spPr>
          <a:xfrm>
            <a:off x="4858338" y="4368104"/>
            <a:ext cx="2894611" cy="978729"/>
          </a:xfrm>
          <a:prstGeom prst="rect">
            <a:avLst/>
          </a:prstGeom>
        </p:spPr>
        <p:txBody>
          <a:bodyPr wrap="square">
            <a:spAutoFit/>
          </a:bodyPr>
          <a:lstStyle/>
          <a:p>
            <a:pPr algn="just">
              <a:lnSpc>
                <a:spcPct val="120000"/>
              </a:lnSpc>
            </a:pPr>
            <a:r>
              <a:rPr lang="fr-CA" sz="1200" dirty="0">
                <a:latin typeface="Avenir Book"/>
                <a:cs typeface="Avenir Book"/>
              </a:rPr>
              <a:t>Votre médecin pourra vous </a:t>
            </a:r>
            <a:r>
              <a:rPr lang="fr-CA" sz="1200" dirty="0" smtClean="0">
                <a:latin typeface="Avenir Book"/>
                <a:cs typeface="Avenir Book"/>
              </a:rPr>
              <a:t>expliquer </a:t>
            </a:r>
            <a:r>
              <a:rPr lang="fr-CA" sz="1200" dirty="0" smtClean="0">
                <a:latin typeface="Avenir Book"/>
                <a:cs typeface="Avenir Medium"/>
              </a:rPr>
              <a:t>vos chances </a:t>
            </a:r>
            <a:r>
              <a:rPr lang="fr-CA" sz="1200" dirty="0">
                <a:latin typeface="Avenir Book"/>
                <a:cs typeface="Avenir Medium"/>
              </a:rPr>
              <a:t>de survie et votre niveau d’autonomie anticipé suite à la </a:t>
            </a:r>
            <a:r>
              <a:rPr lang="fr-CA" sz="1200" dirty="0" smtClean="0">
                <a:latin typeface="Avenir Book"/>
                <a:cs typeface="Avenir Medium"/>
              </a:rPr>
              <a:t>réanimation cardiorespiratoire.</a:t>
            </a:r>
            <a:endParaRPr lang="fr-CA" sz="1200" dirty="0">
              <a:latin typeface="Avenir Book"/>
              <a:cs typeface="Avenir Medium"/>
            </a:endParaRPr>
          </a:p>
        </p:txBody>
      </p:sp>
      <p:sp>
        <p:nvSpPr>
          <p:cNvPr id="18" name="TextBox 17"/>
          <p:cNvSpPr txBox="1"/>
          <p:nvPr/>
        </p:nvSpPr>
        <p:spPr>
          <a:xfrm>
            <a:off x="4451482" y="2412518"/>
            <a:ext cx="4708071" cy="1723549"/>
          </a:xfrm>
          <a:prstGeom prst="rect">
            <a:avLst/>
          </a:prstGeom>
          <a:noFill/>
        </p:spPr>
        <p:txBody>
          <a:bodyPr wrap="square" numCol="2" spcCol="468000" rtlCol="0">
            <a:spAutoFit/>
          </a:bodyPr>
          <a:lstStyle/>
          <a:p>
            <a:pPr algn="r"/>
            <a:r>
              <a:rPr lang="en-US" sz="1200" b="1" noProof="1" smtClean="0">
                <a:latin typeface="Avenir Heavy"/>
                <a:cs typeface="Avenir Heavy"/>
              </a:rPr>
              <a:t>RISQUES</a:t>
            </a:r>
          </a:p>
          <a:p>
            <a:pPr algn="r"/>
            <a:endParaRPr lang="en-US" sz="1200" noProof="1" smtClean="0">
              <a:latin typeface="Avenir Book"/>
              <a:cs typeface="Avenir Book"/>
            </a:endParaRPr>
          </a:p>
          <a:p>
            <a:pPr algn="r"/>
            <a:r>
              <a:rPr lang="en-US" sz="1200" noProof="1" smtClean="0">
                <a:latin typeface="Avenir Book"/>
                <a:cs typeface="Avenir Book"/>
              </a:rPr>
              <a:t>Dommages au </a:t>
            </a:r>
            <a:r>
              <a:rPr lang="en-US" sz="1200" noProof="1">
                <a:latin typeface="Avenir Book"/>
                <a:cs typeface="Avenir Book"/>
              </a:rPr>
              <a:t>cerveau</a:t>
            </a:r>
            <a:r>
              <a:rPr lang="fr-CA" sz="1200" noProof="1" smtClean="0">
                <a:latin typeface="Avenir Book"/>
                <a:cs typeface="Avenir Book"/>
              </a:rPr>
              <a:t>   </a:t>
            </a:r>
            <a:r>
              <a:rPr lang="bg-BG" sz="1200" noProof="1" smtClean="0">
                <a:latin typeface="Wingdings"/>
                <a:ea typeface="Wingdings"/>
                <a:cs typeface="Wingdings"/>
                <a:sym typeface="Wingdings"/>
              </a:rPr>
              <a:t></a:t>
            </a:r>
            <a:endParaRPr lang="en-US" sz="1200" noProof="1">
              <a:latin typeface="Avenir Book"/>
              <a:cs typeface="Avenir Book"/>
              <a:sym typeface="Wingdings"/>
            </a:endParaRPr>
          </a:p>
          <a:p>
            <a:pPr algn="r">
              <a:spcBef>
                <a:spcPts val="600"/>
              </a:spcBef>
            </a:pPr>
            <a:r>
              <a:rPr lang="en-US" sz="1200" noProof="1" smtClean="0">
                <a:latin typeface="Avenir Book"/>
                <a:cs typeface="Avenir Book"/>
              </a:rPr>
              <a:t>Fracture de côtes  </a:t>
            </a:r>
            <a:r>
              <a:rPr lang="fr-CA" sz="1200" noProof="1" smtClean="0">
                <a:latin typeface="Avenir Book"/>
                <a:cs typeface="Avenir Book"/>
              </a:rPr>
              <a:t> </a:t>
            </a:r>
            <a:r>
              <a:rPr lang="bg-BG" sz="1200" noProof="1" smtClean="0">
                <a:latin typeface="Wingdings"/>
                <a:ea typeface="Wingdings"/>
                <a:cs typeface="Wingdings"/>
                <a:sym typeface="Wingdings"/>
              </a:rPr>
              <a:t></a:t>
            </a:r>
            <a:endParaRPr lang="en-US" sz="1200" noProof="1">
              <a:latin typeface="Avenir Book"/>
              <a:cs typeface="Avenir Book"/>
              <a:sym typeface="Wingdings"/>
            </a:endParaRPr>
          </a:p>
          <a:p>
            <a:pPr algn="r">
              <a:spcBef>
                <a:spcPts val="600"/>
              </a:spcBef>
            </a:pPr>
            <a:r>
              <a:rPr lang="en-US" sz="1200" noProof="1" smtClean="0">
                <a:latin typeface="Avenir Book"/>
                <a:cs typeface="Avenir Book"/>
              </a:rPr>
              <a:t>Perforation des poumons </a:t>
            </a:r>
            <a:r>
              <a:rPr lang="fr-CA" sz="1200" noProof="1" smtClean="0">
                <a:latin typeface="Avenir Book"/>
                <a:cs typeface="Avenir Book"/>
              </a:rPr>
              <a:t> </a:t>
            </a:r>
            <a:r>
              <a:rPr lang="bg-BG" sz="1200" noProof="1" smtClean="0">
                <a:latin typeface="Wingdings"/>
                <a:ea typeface="Wingdings"/>
                <a:cs typeface="Wingdings"/>
                <a:sym typeface="Wingdings"/>
              </a:rPr>
              <a:t></a:t>
            </a:r>
            <a:endParaRPr lang="en-US" sz="1200" b="1" noProof="1" smtClean="0">
              <a:solidFill>
                <a:schemeClr val="bg1"/>
              </a:solidFill>
              <a:latin typeface="Avenir Book"/>
              <a:cs typeface="Avenir Book"/>
            </a:endParaRPr>
          </a:p>
          <a:p>
            <a:endParaRPr lang="en-US" sz="1200" b="1" noProof="1" smtClean="0">
              <a:latin typeface="Avenir Heavy"/>
              <a:cs typeface="Avenir Heavy"/>
            </a:endParaRPr>
          </a:p>
          <a:p>
            <a:endParaRPr lang="en-US" sz="1200" b="1" noProof="1">
              <a:latin typeface="Avenir Heavy"/>
              <a:cs typeface="Avenir Heavy"/>
            </a:endParaRPr>
          </a:p>
          <a:p>
            <a:endParaRPr lang="en-US" sz="1200" b="1" noProof="1" smtClean="0">
              <a:latin typeface="Avenir Heavy"/>
              <a:cs typeface="Avenir Heavy"/>
            </a:endParaRPr>
          </a:p>
          <a:p>
            <a:r>
              <a:rPr lang="en-US" sz="1200" b="1" noProof="1" smtClean="0">
                <a:latin typeface="Avenir Heavy"/>
                <a:cs typeface="Avenir Heavy"/>
              </a:rPr>
              <a:t>BÉNÉFICES</a:t>
            </a:r>
            <a:r>
              <a:rPr lang="en-US" sz="1200" noProof="1" smtClean="0">
                <a:latin typeface="Avenir Book"/>
                <a:cs typeface="Avenir Book"/>
              </a:rPr>
              <a:t/>
            </a:r>
            <a:br>
              <a:rPr lang="en-US" sz="1200" noProof="1" smtClean="0">
                <a:latin typeface="Avenir Book"/>
                <a:cs typeface="Avenir Book"/>
              </a:rPr>
            </a:br>
            <a:endParaRPr lang="en-US" sz="1200" noProof="1" smtClean="0">
              <a:latin typeface="Avenir Book"/>
              <a:ea typeface="Wingdings"/>
              <a:cs typeface="Avenir Book"/>
              <a:sym typeface="Wingdings"/>
            </a:endParaRPr>
          </a:p>
          <a:p>
            <a:r>
              <a:rPr lang="en-US" sz="1200" b="1" noProof="1" smtClean="0">
                <a:latin typeface="Wingdings"/>
                <a:ea typeface="Wingdings"/>
                <a:cs typeface="Wingdings"/>
                <a:sym typeface="Wingdings"/>
              </a:rPr>
              <a:t> </a:t>
            </a:r>
            <a:r>
              <a:rPr lang="en-US" sz="1200" noProof="1" smtClean="0">
                <a:latin typeface="Avenir Book"/>
                <a:cs typeface="Avenir Book"/>
              </a:rPr>
              <a:t>Peut prévenir</a:t>
            </a:r>
            <a:br>
              <a:rPr lang="en-US" sz="1200" noProof="1" smtClean="0">
                <a:latin typeface="Avenir Book"/>
                <a:cs typeface="Avenir Book"/>
              </a:rPr>
            </a:br>
            <a:r>
              <a:rPr lang="en-US" sz="1200" noProof="1" smtClean="0">
                <a:latin typeface="Avenir Book"/>
                <a:cs typeface="Avenir Book"/>
              </a:rPr>
              <a:t>     une mort immédiate</a:t>
            </a:r>
          </a:p>
          <a:p>
            <a:pPr>
              <a:spcBef>
                <a:spcPts val="600"/>
              </a:spcBef>
            </a:pPr>
            <a:r>
              <a:rPr lang="en-US" sz="1200" b="1" noProof="1" smtClean="0">
                <a:latin typeface="Wingdings"/>
                <a:ea typeface="Wingdings"/>
                <a:cs typeface="Wingdings"/>
                <a:sym typeface="Wingdings"/>
              </a:rPr>
              <a:t></a:t>
            </a:r>
            <a:r>
              <a:rPr lang="en-US" sz="1200" noProof="1" smtClean="0">
                <a:latin typeface="Avenir Book"/>
                <a:ea typeface="Wingdings"/>
                <a:cs typeface="Avenir Book"/>
                <a:sym typeface="Wingdings"/>
              </a:rPr>
              <a:t>   </a:t>
            </a:r>
            <a:r>
              <a:rPr lang="en-US" sz="1200" noProof="1" smtClean="0">
                <a:latin typeface="Avenir Book"/>
                <a:cs typeface="Avenir Book"/>
              </a:rPr>
              <a:t>Pouvoir peut-être</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retrouver votre niveau</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d’autonomie actuel</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et quitter l’hôpital</a:t>
            </a:r>
          </a:p>
        </p:txBody>
      </p:sp>
      <p:sp>
        <p:nvSpPr>
          <p:cNvPr id="2" name="TextBox 1"/>
          <p:cNvSpPr txBox="1"/>
          <p:nvPr/>
        </p:nvSpPr>
        <p:spPr>
          <a:xfrm>
            <a:off x="4893837" y="5764796"/>
            <a:ext cx="3826689" cy="230832"/>
          </a:xfrm>
          <a:prstGeom prst="rect">
            <a:avLst/>
          </a:prstGeom>
          <a:noFill/>
        </p:spPr>
        <p:txBody>
          <a:bodyPr wrap="none" rtlCol="0">
            <a:spAutoFit/>
          </a:bodyPr>
          <a:lstStyle/>
          <a:p>
            <a:r>
              <a:rPr lang="en-CA" sz="900" baseline="30000" dirty="0" smtClean="0">
                <a:latin typeface="Avenir Book"/>
                <a:cs typeface="Avenir Book"/>
              </a:rPr>
              <a:t>1 </a:t>
            </a:r>
            <a:r>
              <a:rPr lang="en-CA" sz="900" dirty="0" err="1" smtClean="0">
                <a:latin typeface="Avenir Book"/>
                <a:cs typeface="Avenir Book"/>
              </a:rPr>
              <a:t>Ebell</a:t>
            </a:r>
            <a:r>
              <a:rPr lang="en-CA" sz="900" dirty="0" smtClean="0">
                <a:latin typeface="Avenir Book"/>
                <a:cs typeface="Avenir Book"/>
              </a:rPr>
              <a:t> </a:t>
            </a:r>
            <a:r>
              <a:rPr lang="en-CA" sz="900" i="1" dirty="0">
                <a:latin typeface="Avenir Book"/>
                <a:cs typeface="Avenir Book"/>
              </a:rPr>
              <a:t>et al</a:t>
            </a:r>
            <a:r>
              <a:rPr lang="en-CA" sz="900" i="1" dirty="0" smtClean="0">
                <a:latin typeface="Avenir Book"/>
                <a:cs typeface="Avenir Book"/>
              </a:rPr>
              <a:t>.</a:t>
            </a:r>
            <a:r>
              <a:rPr lang="en-CA" sz="900" dirty="0" smtClean="0">
                <a:latin typeface="Avenir Book"/>
                <a:cs typeface="Avenir Book"/>
              </a:rPr>
              <a:t>, 2014 et Canadian </a:t>
            </a:r>
            <a:r>
              <a:rPr lang="en-CA" sz="900" dirty="0">
                <a:latin typeface="Avenir Book"/>
                <a:cs typeface="Avenir Book"/>
              </a:rPr>
              <a:t>Researchers at the End-of-Life Network</a:t>
            </a:r>
            <a:endParaRPr lang="en-US" sz="900" dirty="0">
              <a:latin typeface="Avenir Book"/>
              <a:cs typeface="Avenir Book"/>
            </a:endParaRPr>
          </a:p>
        </p:txBody>
      </p:sp>
      <p:pic>
        <p:nvPicPr>
          <p:cNvPr id="20" name="Picture 19" descr=" Im dialo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625" y="4542247"/>
            <a:ext cx="655320" cy="475488"/>
          </a:xfrm>
          <a:prstGeom prst="rect">
            <a:avLst/>
          </a:prstGeom>
        </p:spPr>
      </p:pic>
      <p:cxnSp>
        <p:nvCxnSpPr>
          <p:cNvPr id="6" name="Straight Connector 5"/>
          <p:cNvCxnSpPr/>
          <p:nvPr/>
        </p:nvCxnSpPr>
        <p:spPr>
          <a:xfrm>
            <a:off x="4948296" y="5743684"/>
            <a:ext cx="3641415" cy="0"/>
          </a:xfrm>
          <a:prstGeom prst="line">
            <a:avLst/>
          </a:prstGeom>
          <a:ln w="6350" cmpd="sng"/>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46928446"/>
      </p:ext>
    </p:extLst>
  </p:cSld>
  <p:clrMapOvr>
    <a:masterClrMapping/>
  </p:clrMapOvr>
</p:sld>
</file>

<file path=ppt/theme/theme1.xml><?xml version="1.0" encoding="utf-8"?>
<a:theme xmlns:a="http://schemas.openxmlformats.org/drawingml/2006/main" name="Theme Deplia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Depliant.thmx</Template>
  <TotalTime>546</TotalTime>
  <Words>624</Words>
  <Application>Microsoft Office PowerPoint</Application>
  <PresentationFormat>Format US (216 x 279 mm)</PresentationFormat>
  <Paragraphs>156</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Theme Depliant</vt:lpstr>
      <vt:lpstr>Outil d’aide à la décision sur les objectifs de soins</vt:lpstr>
      <vt:lpstr>Introduction</vt:lpstr>
      <vt:lpstr>Sommaire</vt:lpstr>
      <vt:lpstr>Présentation PowerPoint</vt:lpstr>
      <vt:lpstr>Intervention #2 La ventilation mécanique invasive</vt:lpstr>
      <vt:lpstr>Intervention #1 La réanimation cardiorespiratoire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DUBOIS</dc:creator>
  <cp:lastModifiedBy>Ariane Plaisance</cp:lastModifiedBy>
  <cp:revision>89</cp:revision>
  <cp:lastPrinted>2016-11-18T19:42:09Z</cp:lastPrinted>
  <dcterms:created xsi:type="dcterms:W3CDTF">2016-06-09T20:38:30Z</dcterms:created>
  <dcterms:modified xsi:type="dcterms:W3CDTF">2016-11-18T19:57:49Z</dcterms:modified>
</cp:coreProperties>
</file>